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258" r:id="rId3"/>
    <p:sldId id="259" r:id="rId4"/>
    <p:sldId id="264" r:id="rId5"/>
    <p:sldId id="276" r:id="rId6"/>
    <p:sldId id="278" r:id="rId7"/>
    <p:sldId id="279" r:id="rId8"/>
    <p:sldId id="280" r:id="rId9"/>
    <p:sldId id="281" r:id="rId10"/>
    <p:sldId id="282" r:id="rId11"/>
    <p:sldId id="283" r:id="rId12"/>
    <p:sldId id="260" r:id="rId13"/>
    <p:sldId id="261" r:id="rId14"/>
    <p:sldId id="262" r:id="rId15"/>
    <p:sldId id="263" r:id="rId16"/>
    <p:sldId id="265" r:id="rId17"/>
    <p:sldId id="266" r:id="rId18"/>
    <p:sldId id="267" r:id="rId19"/>
    <p:sldId id="268" r:id="rId20"/>
    <p:sldId id="269" r:id="rId21"/>
    <p:sldId id="270" r:id="rId22"/>
    <p:sldId id="271" r:id="rId23"/>
    <p:sldId id="272" r:id="rId24"/>
    <p:sldId id="273" r:id="rId25"/>
    <p:sldId id="274" r:id="rId26"/>
    <p:sldId id="275" r:id="rId27"/>
    <p:sldId id="277" r:id="rId28"/>
    <p:sldId id="284" r:id="rId29"/>
    <p:sldId id="25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cbEYruPCc56hjybQ98o/Q==" hashData="HS7kaTwg8Dig9H6Q+Xtlxr8CF2IbxN6IzVR2TWebI3DRS2QYyS+5FwpCpR0ZPDe6HaB8yew3ZI2farRWLe/ZW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8A2B"/>
    <a:srgbClr val="DB189F"/>
    <a:srgbClr val="154EDD"/>
    <a:srgbClr val="23254B"/>
    <a:srgbClr val="61E4D0"/>
    <a:srgbClr val="EFD1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9"/>
    <p:restoredTop sz="94679"/>
  </p:normalViewPr>
  <p:slideViewPr>
    <p:cSldViewPr snapToGrid="0" snapToObjects="1">
      <p:cViewPr varScale="1">
        <p:scale>
          <a:sx n="96" d="100"/>
          <a:sy n="96" d="100"/>
        </p:scale>
        <p:origin x="134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BF7A7-2B4D-7B4F-B899-681C76E3F972}" type="datetimeFigureOut">
              <a:rPr lang="en-US" smtClean="0"/>
              <a:t>7/18/19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735DA-8458-E847-A570-2780FCBDEBD2}" type="slidenum">
              <a:rPr lang="en-US" smtClean="0"/>
              <a:t>‹#›</a:t>
            </a:fld>
            <a:endParaRPr lang="en-US"/>
          </a:p>
        </p:txBody>
      </p:sp>
    </p:spTree>
    <p:extLst>
      <p:ext uri="{BB962C8B-B14F-4D97-AF65-F5344CB8AC3E}">
        <p14:creationId xmlns:p14="http://schemas.microsoft.com/office/powerpoint/2010/main" val="3787442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1</a:t>
            </a:fld>
            <a:endParaRPr lang="en-US"/>
          </a:p>
        </p:txBody>
      </p:sp>
    </p:spTree>
    <p:extLst>
      <p:ext uri="{BB962C8B-B14F-4D97-AF65-F5344CB8AC3E}">
        <p14:creationId xmlns:p14="http://schemas.microsoft.com/office/powerpoint/2010/main" val="802662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10</a:t>
            </a:fld>
            <a:endParaRPr lang="en-US"/>
          </a:p>
        </p:txBody>
      </p:sp>
    </p:spTree>
    <p:extLst>
      <p:ext uri="{BB962C8B-B14F-4D97-AF65-F5344CB8AC3E}">
        <p14:creationId xmlns:p14="http://schemas.microsoft.com/office/powerpoint/2010/main" val="4196971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11</a:t>
            </a:fld>
            <a:endParaRPr lang="en-US"/>
          </a:p>
        </p:txBody>
      </p:sp>
    </p:spTree>
    <p:extLst>
      <p:ext uri="{BB962C8B-B14F-4D97-AF65-F5344CB8AC3E}">
        <p14:creationId xmlns:p14="http://schemas.microsoft.com/office/powerpoint/2010/main" val="1296734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12</a:t>
            </a:fld>
            <a:endParaRPr lang="en-US"/>
          </a:p>
        </p:txBody>
      </p:sp>
    </p:spTree>
    <p:extLst>
      <p:ext uri="{BB962C8B-B14F-4D97-AF65-F5344CB8AC3E}">
        <p14:creationId xmlns:p14="http://schemas.microsoft.com/office/powerpoint/2010/main" val="284425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13</a:t>
            </a:fld>
            <a:endParaRPr lang="en-US"/>
          </a:p>
        </p:txBody>
      </p:sp>
    </p:spTree>
    <p:extLst>
      <p:ext uri="{BB962C8B-B14F-4D97-AF65-F5344CB8AC3E}">
        <p14:creationId xmlns:p14="http://schemas.microsoft.com/office/powerpoint/2010/main" val="2744732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14</a:t>
            </a:fld>
            <a:endParaRPr lang="en-US"/>
          </a:p>
        </p:txBody>
      </p:sp>
    </p:spTree>
    <p:extLst>
      <p:ext uri="{BB962C8B-B14F-4D97-AF65-F5344CB8AC3E}">
        <p14:creationId xmlns:p14="http://schemas.microsoft.com/office/powerpoint/2010/main" val="1618110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15</a:t>
            </a:fld>
            <a:endParaRPr lang="en-US"/>
          </a:p>
        </p:txBody>
      </p:sp>
    </p:spTree>
    <p:extLst>
      <p:ext uri="{BB962C8B-B14F-4D97-AF65-F5344CB8AC3E}">
        <p14:creationId xmlns:p14="http://schemas.microsoft.com/office/powerpoint/2010/main" val="2459406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16</a:t>
            </a:fld>
            <a:endParaRPr lang="en-US"/>
          </a:p>
        </p:txBody>
      </p:sp>
    </p:spTree>
    <p:extLst>
      <p:ext uri="{BB962C8B-B14F-4D97-AF65-F5344CB8AC3E}">
        <p14:creationId xmlns:p14="http://schemas.microsoft.com/office/powerpoint/2010/main" val="475495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17</a:t>
            </a:fld>
            <a:endParaRPr lang="en-US"/>
          </a:p>
        </p:txBody>
      </p:sp>
    </p:spTree>
    <p:extLst>
      <p:ext uri="{BB962C8B-B14F-4D97-AF65-F5344CB8AC3E}">
        <p14:creationId xmlns:p14="http://schemas.microsoft.com/office/powerpoint/2010/main" val="2325031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18</a:t>
            </a:fld>
            <a:endParaRPr lang="en-US"/>
          </a:p>
        </p:txBody>
      </p:sp>
    </p:spTree>
    <p:extLst>
      <p:ext uri="{BB962C8B-B14F-4D97-AF65-F5344CB8AC3E}">
        <p14:creationId xmlns:p14="http://schemas.microsoft.com/office/powerpoint/2010/main" val="1811298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19</a:t>
            </a:fld>
            <a:endParaRPr lang="en-US"/>
          </a:p>
        </p:txBody>
      </p:sp>
    </p:spTree>
    <p:extLst>
      <p:ext uri="{BB962C8B-B14F-4D97-AF65-F5344CB8AC3E}">
        <p14:creationId xmlns:p14="http://schemas.microsoft.com/office/powerpoint/2010/main" val="2506566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2</a:t>
            </a:fld>
            <a:endParaRPr lang="en-US"/>
          </a:p>
        </p:txBody>
      </p:sp>
    </p:spTree>
    <p:extLst>
      <p:ext uri="{BB962C8B-B14F-4D97-AF65-F5344CB8AC3E}">
        <p14:creationId xmlns:p14="http://schemas.microsoft.com/office/powerpoint/2010/main" val="1315624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20</a:t>
            </a:fld>
            <a:endParaRPr lang="en-US"/>
          </a:p>
        </p:txBody>
      </p:sp>
    </p:spTree>
    <p:extLst>
      <p:ext uri="{BB962C8B-B14F-4D97-AF65-F5344CB8AC3E}">
        <p14:creationId xmlns:p14="http://schemas.microsoft.com/office/powerpoint/2010/main" val="2472689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21</a:t>
            </a:fld>
            <a:endParaRPr lang="en-US"/>
          </a:p>
        </p:txBody>
      </p:sp>
    </p:spTree>
    <p:extLst>
      <p:ext uri="{BB962C8B-B14F-4D97-AF65-F5344CB8AC3E}">
        <p14:creationId xmlns:p14="http://schemas.microsoft.com/office/powerpoint/2010/main" val="369506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22</a:t>
            </a:fld>
            <a:endParaRPr lang="en-US"/>
          </a:p>
        </p:txBody>
      </p:sp>
    </p:spTree>
    <p:extLst>
      <p:ext uri="{BB962C8B-B14F-4D97-AF65-F5344CB8AC3E}">
        <p14:creationId xmlns:p14="http://schemas.microsoft.com/office/powerpoint/2010/main" val="3383574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23</a:t>
            </a:fld>
            <a:endParaRPr lang="en-US"/>
          </a:p>
        </p:txBody>
      </p:sp>
    </p:spTree>
    <p:extLst>
      <p:ext uri="{BB962C8B-B14F-4D97-AF65-F5344CB8AC3E}">
        <p14:creationId xmlns:p14="http://schemas.microsoft.com/office/powerpoint/2010/main" val="2470106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24</a:t>
            </a:fld>
            <a:endParaRPr lang="en-US"/>
          </a:p>
        </p:txBody>
      </p:sp>
    </p:spTree>
    <p:extLst>
      <p:ext uri="{BB962C8B-B14F-4D97-AF65-F5344CB8AC3E}">
        <p14:creationId xmlns:p14="http://schemas.microsoft.com/office/powerpoint/2010/main" val="2380469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25</a:t>
            </a:fld>
            <a:endParaRPr lang="en-US"/>
          </a:p>
        </p:txBody>
      </p:sp>
    </p:spTree>
    <p:extLst>
      <p:ext uri="{BB962C8B-B14F-4D97-AF65-F5344CB8AC3E}">
        <p14:creationId xmlns:p14="http://schemas.microsoft.com/office/powerpoint/2010/main" val="1191396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26</a:t>
            </a:fld>
            <a:endParaRPr lang="en-US"/>
          </a:p>
        </p:txBody>
      </p:sp>
    </p:spTree>
    <p:extLst>
      <p:ext uri="{BB962C8B-B14F-4D97-AF65-F5344CB8AC3E}">
        <p14:creationId xmlns:p14="http://schemas.microsoft.com/office/powerpoint/2010/main" val="4126669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27</a:t>
            </a:fld>
            <a:endParaRPr lang="en-US"/>
          </a:p>
        </p:txBody>
      </p:sp>
    </p:spTree>
    <p:extLst>
      <p:ext uri="{BB962C8B-B14F-4D97-AF65-F5344CB8AC3E}">
        <p14:creationId xmlns:p14="http://schemas.microsoft.com/office/powerpoint/2010/main" val="1337880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28</a:t>
            </a:fld>
            <a:endParaRPr lang="en-US"/>
          </a:p>
        </p:txBody>
      </p:sp>
    </p:spTree>
    <p:extLst>
      <p:ext uri="{BB962C8B-B14F-4D97-AF65-F5344CB8AC3E}">
        <p14:creationId xmlns:p14="http://schemas.microsoft.com/office/powerpoint/2010/main" val="149774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3</a:t>
            </a:fld>
            <a:endParaRPr lang="en-US"/>
          </a:p>
        </p:txBody>
      </p:sp>
    </p:spTree>
    <p:extLst>
      <p:ext uri="{BB962C8B-B14F-4D97-AF65-F5344CB8AC3E}">
        <p14:creationId xmlns:p14="http://schemas.microsoft.com/office/powerpoint/2010/main" val="4222772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4</a:t>
            </a:fld>
            <a:endParaRPr lang="en-US"/>
          </a:p>
        </p:txBody>
      </p:sp>
    </p:spTree>
    <p:extLst>
      <p:ext uri="{BB962C8B-B14F-4D97-AF65-F5344CB8AC3E}">
        <p14:creationId xmlns:p14="http://schemas.microsoft.com/office/powerpoint/2010/main" val="897546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5</a:t>
            </a:fld>
            <a:endParaRPr lang="en-US"/>
          </a:p>
        </p:txBody>
      </p:sp>
    </p:spTree>
    <p:extLst>
      <p:ext uri="{BB962C8B-B14F-4D97-AF65-F5344CB8AC3E}">
        <p14:creationId xmlns:p14="http://schemas.microsoft.com/office/powerpoint/2010/main" val="132389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6</a:t>
            </a:fld>
            <a:endParaRPr lang="en-US"/>
          </a:p>
        </p:txBody>
      </p:sp>
    </p:spTree>
    <p:extLst>
      <p:ext uri="{BB962C8B-B14F-4D97-AF65-F5344CB8AC3E}">
        <p14:creationId xmlns:p14="http://schemas.microsoft.com/office/powerpoint/2010/main" val="70026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7</a:t>
            </a:fld>
            <a:endParaRPr lang="en-US"/>
          </a:p>
        </p:txBody>
      </p:sp>
    </p:spTree>
    <p:extLst>
      <p:ext uri="{BB962C8B-B14F-4D97-AF65-F5344CB8AC3E}">
        <p14:creationId xmlns:p14="http://schemas.microsoft.com/office/powerpoint/2010/main" val="3900506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8</a:t>
            </a:fld>
            <a:endParaRPr lang="en-US"/>
          </a:p>
        </p:txBody>
      </p:sp>
    </p:spTree>
    <p:extLst>
      <p:ext uri="{BB962C8B-B14F-4D97-AF65-F5344CB8AC3E}">
        <p14:creationId xmlns:p14="http://schemas.microsoft.com/office/powerpoint/2010/main" val="3042038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735DA-8458-E847-A570-2780FCBDEBD2}" type="slidenum">
              <a:rPr lang="en-US" smtClean="0"/>
              <a:t>9</a:t>
            </a:fld>
            <a:endParaRPr lang="en-US"/>
          </a:p>
        </p:txBody>
      </p:sp>
    </p:spTree>
    <p:extLst>
      <p:ext uri="{BB962C8B-B14F-4D97-AF65-F5344CB8AC3E}">
        <p14:creationId xmlns:p14="http://schemas.microsoft.com/office/powerpoint/2010/main" val="401138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C5D39E-8577-1849-8903-867142374B33}" type="datetimeFigureOut">
              <a:rPr lang="en-US" smtClean="0"/>
              <a:t>7/18/19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911E2-ED42-0942-B6D0-FEA53FB52223}" type="slidenum">
              <a:rPr lang="en-US" smtClean="0"/>
              <a:t>‹#›</a:t>
            </a:fld>
            <a:endParaRPr lang="en-US"/>
          </a:p>
        </p:txBody>
      </p:sp>
    </p:spTree>
    <p:extLst>
      <p:ext uri="{BB962C8B-B14F-4D97-AF65-F5344CB8AC3E}">
        <p14:creationId xmlns:p14="http://schemas.microsoft.com/office/powerpoint/2010/main" val="617653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C5D39E-8577-1849-8903-867142374B33}" type="datetimeFigureOut">
              <a:rPr lang="en-US" smtClean="0"/>
              <a:t>7/18/19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911E2-ED42-0942-B6D0-FEA53FB52223}" type="slidenum">
              <a:rPr lang="en-US" smtClean="0"/>
              <a:t>‹#›</a:t>
            </a:fld>
            <a:endParaRPr lang="en-US"/>
          </a:p>
        </p:txBody>
      </p:sp>
    </p:spTree>
    <p:extLst>
      <p:ext uri="{BB962C8B-B14F-4D97-AF65-F5344CB8AC3E}">
        <p14:creationId xmlns:p14="http://schemas.microsoft.com/office/powerpoint/2010/main" val="3036287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C5D39E-8577-1849-8903-867142374B33}" type="datetimeFigureOut">
              <a:rPr lang="en-US" smtClean="0"/>
              <a:t>7/18/19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911E2-ED42-0942-B6D0-FEA53FB52223}" type="slidenum">
              <a:rPr lang="en-US" smtClean="0"/>
              <a:t>‹#›</a:t>
            </a:fld>
            <a:endParaRPr lang="en-US"/>
          </a:p>
        </p:txBody>
      </p:sp>
    </p:spTree>
    <p:extLst>
      <p:ext uri="{BB962C8B-B14F-4D97-AF65-F5344CB8AC3E}">
        <p14:creationId xmlns:p14="http://schemas.microsoft.com/office/powerpoint/2010/main" val="3525377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C5D39E-8577-1849-8903-867142374B33}" type="datetimeFigureOut">
              <a:rPr lang="en-US" smtClean="0"/>
              <a:t>7/18/19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911E2-ED42-0942-B6D0-FEA53FB52223}" type="slidenum">
              <a:rPr lang="en-US" smtClean="0"/>
              <a:t>‹#›</a:t>
            </a:fld>
            <a:endParaRPr lang="en-US"/>
          </a:p>
        </p:txBody>
      </p:sp>
    </p:spTree>
    <p:extLst>
      <p:ext uri="{BB962C8B-B14F-4D97-AF65-F5344CB8AC3E}">
        <p14:creationId xmlns:p14="http://schemas.microsoft.com/office/powerpoint/2010/main" val="3686212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C5D39E-8577-1849-8903-867142374B33}" type="datetimeFigureOut">
              <a:rPr lang="en-US" smtClean="0"/>
              <a:t>7/18/19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911E2-ED42-0942-B6D0-FEA53FB52223}" type="slidenum">
              <a:rPr lang="en-US" smtClean="0"/>
              <a:t>‹#›</a:t>
            </a:fld>
            <a:endParaRPr lang="en-US"/>
          </a:p>
        </p:txBody>
      </p:sp>
    </p:spTree>
    <p:extLst>
      <p:ext uri="{BB962C8B-B14F-4D97-AF65-F5344CB8AC3E}">
        <p14:creationId xmlns:p14="http://schemas.microsoft.com/office/powerpoint/2010/main" val="183189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C5D39E-8577-1849-8903-867142374B33}" type="datetimeFigureOut">
              <a:rPr lang="en-US" smtClean="0"/>
              <a:t>7/18/19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911E2-ED42-0942-B6D0-FEA53FB52223}" type="slidenum">
              <a:rPr lang="en-US" smtClean="0"/>
              <a:t>‹#›</a:t>
            </a:fld>
            <a:endParaRPr lang="en-US"/>
          </a:p>
        </p:txBody>
      </p:sp>
    </p:spTree>
    <p:extLst>
      <p:ext uri="{BB962C8B-B14F-4D97-AF65-F5344CB8AC3E}">
        <p14:creationId xmlns:p14="http://schemas.microsoft.com/office/powerpoint/2010/main" val="617166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C5D39E-8577-1849-8903-867142374B33}" type="datetimeFigureOut">
              <a:rPr lang="en-US" smtClean="0"/>
              <a:t>7/18/19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2911E2-ED42-0942-B6D0-FEA53FB52223}" type="slidenum">
              <a:rPr lang="en-US" smtClean="0"/>
              <a:t>‹#›</a:t>
            </a:fld>
            <a:endParaRPr lang="en-US"/>
          </a:p>
        </p:txBody>
      </p:sp>
    </p:spTree>
    <p:extLst>
      <p:ext uri="{BB962C8B-B14F-4D97-AF65-F5344CB8AC3E}">
        <p14:creationId xmlns:p14="http://schemas.microsoft.com/office/powerpoint/2010/main" val="4231251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C5D39E-8577-1849-8903-867142374B33}" type="datetimeFigureOut">
              <a:rPr lang="en-US" smtClean="0"/>
              <a:t>7/18/19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2911E2-ED42-0942-B6D0-FEA53FB52223}" type="slidenum">
              <a:rPr lang="en-US" smtClean="0"/>
              <a:t>‹#›</a:t>
            </a:fld>
            <a:endParaRPr lang="en-US"/>
          </a:p>
        </p:txBody>
      </p:sp>
    </p:spTree>
    <p:extLst>
      <p:ext uri="{BB962C8B-B14F-4D97-AF65-F5344CB8AC3E}">
        <p14:creationId xmlns:p14="http://schemas.microsoft.com/office/powerpoint/2010/main" val="913479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D39E-8577-1849-8903-867142374B33}" type="datetimeFigureOut">
              <a:rPr lang="en-US" smtClean="0"/>
              <a:t>7/18/19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2911E2-ED42-0942-B6D0-FEA53FB52223}" type="slidenum">
              <a:rPr lang="en-US" smtClean="0"/>
              <a:t>‹#›</a:t>
            </a:fld>
            <a:endParaRPr lang="en-US"/>
          </a:p>
        </p:txBody>
      </p:sp>
    </p:spTree>
    <p:extLst>
      <p:ext uri="{BB962C8B-B14F-4D97-AF65-F5344CB8AC3E}">
        <p14:creationId xmlns:p14="http://schemas.microsoft.com/office/powerpoint/2010/main" val="390536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5D39E-8577-1849-8903-867142374B33}" type="datetimeFigureOut">
              <a:rPr lang="en-US" smtClean="0"/>
              <a:t>7/18/19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911E2-ED42-0942-B6D0-FEA53FB52223}" type="slidenum">
              <a:rPr lang="en-US" smtClean="0"/>
              <a:t>‹#›</a:t>
            </a:fld>
            <a:endParaRPr lang="en-US"/>
          </a:p>
        </p:txBody>
      </p:sp>
    </p:spTree>
    <p:extLst>
      <p:ext uri="{BB962C8B-B14F-4D97-AF65-F5344CB8AC3E}">
        <p14:creationId xmlns:p14="http://schemas.microsoft.com/office/powerpoint/2010/main" val="4227505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C5D39E-8577-1849-8903-867142374B33}" type="datetimeFigureOut">
              <a:rPr lang="en-US" smtClean="0"/>
              <a:t>7/18/19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911E2-ED42-0942-B6D0-FEA53FB52223}" type="slidenum">
              <a:rPr lang="en-US" smtClean="0"/>
              <a:t>‹#›</a:t>
            </a:fld>
            <a:endParaRPr lang="en-US"/>
          </a:p>
        </p:txBody>
      </p:sp>
    </p:spTree>
    <p:extLst>
      <p:ext uri="{BB962C8B-B14F-4D97-AF65-F5344CB8AC3E}">
        <p14:creationId xmlns:p14="http://schemas.microsoft.com/office/powerpoint/2010/main" val="2452205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D39E-8577-1849-8903-867142374B33}" type="datetimeFigureOut">
              <a:rPr lang="en-US" smtClean="0"/>
              <a:t>7/18/19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911E2-ED42-0942-B6D0-FEA53FB52223}" type="slidenum">
              <a:rPr lang="en-US" smtClean="0"/>
              <a:t>‹#›</a:t>
            </a:fld>
            <a:endParaRPr lang="en-US"/>
          </a:p>
        </p:txBody>
      </p:sp>
    </p:spTree>
    <p:extLst>
      <p:ext uri="{BB962C8B-B14F-4D97-AF65-F5344CB8AC3E}">
        <p14:creationId xmlns:p14="http://schemas.microsoft.com/office/powerpoint/2010/main" val="3731552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tiff"/><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SWF@roehampton.ac.uk"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youtu.be/dVp9Z5k0dEE"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78EC17-62F3-E74B-A045-B4C5C1676C08}"/>
              </a:ext>
            </a:extLst>
          </p:cNvPr>
          <p:cNvSpPr/>
          <p:nvPr/>
        </p:nvSpPr>
        <p:spPr>
          <a:xfrm>
            <a:off x="0" y="1424608"/>
            <a:ext cx="9144000" cy="2001079"/>
          </a:xfrm>
          <a:prstGeom prst="rect">
            <a:avLst/>
          </a:prstGeom>
          <a:solidFill>
            <a:srgbClr val="EFD164">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41ED8E-E923-D54C-993A-94B1158C9887}"/>
              </a:ext>
            </a:extLst>
          </p:cNvPr>
          <p:cNvSpPr>
            <a:spLocks noGrp="1"/>
          </p:cNvSpPr>
          <p:nvPr>
            <p:ph type="ctrTitle"/>
          </p:nvPr>
        </p:nvSpPr>
        <p:spPr>
          <a:xfrm>
            <a:off x="685800" y="1571314"/>
            <a:ext cx="7772400" cy="1707666"/>
          </a:xfrm>
          <a:noFill/>
        </p:spPr>
        <p:txBody>
          <a:bodyPr>
            <a:noAutofit/>
          </a:bodyPr>
          <a:lstStyle/>
          <a:p>
            <a:pPr>
              <a:spcAft>
                <a:spcPts val="600"/>
              </a:spcAft>
            </a:pPr>
            <a:r>
              <a:rPr lang="en-US" sz="5800" dirty="0">
                <a:solidFill>
                  <a:srgbClr val="23254B"/>
                </a:solidFill>
                <a:latin typeface="Verdana" panose="020B0604030504040204" pitchFamily="34" charset="0"/>
                <a:ea typeface="Verdana" panose="020B0604030504040204" pitchFamily="34" charset="0"/>
                <a:cs typeface="Verdana" panose="020B0604030504040204" pitchFamily="34" charset="0"/>
              </a:rPr>
              <a:t>Diversity, Otherness and Privilege</a:t>
            </a:r>
          </a:p>
        </p:txBody>
      </p:sp>
      <p:sp>
        <p:nvSpPr>
          <p:cNvPr id="6" name="Rectangle 5">
            <a:extLst>
              <a:ext uri="{FF2B5EF4-FFF2-40B4-BE49-F238E27FC236}">
                <a16:creationId xmlns:a16="http://schemas.microsoft.com/office/drawing/2014/main" id="{B89A2F0D-8B0F-E945-99C0-759F228686E2}"/>
              </a:ext>
            </a:extLst>
          </p:cNvPr>
          <p:cNvSpPr/>
          <p:nvPr/>
        </p:nvSpPr>
        <p:spPr>
          <a:xfrm>
            <a:off x="0" y="3425686"/>
            <a:ext cx="9144000" cy="1251054"/>
          </a:xfrm>
          <a:prstGeom prst="rect">
            <a:avLst/>
          </a:prstGeom>
          <a:solidFill>
            <a:srgbClr val="23254B">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F2A22280-8DB1-9F4E-8821-8B24BAC64E6F}"/>
              </a:ext>
            </a:extLst>
          </p:cNvPr>
          <p:cNvSpPr>
            <a:spLocks noGrp="1"/>
          </p:cNvSpPr>
          <p:nvPr>
            <p:ph type="subTitle" idx="1"/>
          </p:nvPr>
        </p:nvSpPr>
        <p:spPr>
          <a:xfrm>
            <a:off x="1143000" y="3791519"/>
            <a:ext cx="6858000" cy="519388"/>
          </a:xfrm>
          <a:noFill/>
        </p:spPr>
        <p:txBody>
          <a:bodyPr>
            <a:normAutofit lnSpcReduction="10000"/>
          </a:bodyPr>
          <a:lstStyle/>
          <a:p>
            <a:r>
              <a:rPr lang="en-US" sz="3200" dirty="0">
                <a:solidFill>
                  <a:srgbClr val="EFD164"/>
                </a:solidFill>
                <a:latin typeface="Verdana" panose="020B0604030504040204" pitchFamily="34" charset="0"/>
                <a:ea typeface="Verdana" panose="020B0604030504040204" pitchFamily="34" charset="0"/>
                <a:cs typeface="Verdana" panose="020B0604030504040204" pitchFamily="34" charset="0"/>
              </a:rPr>
              <a:t>A guide for conversation</a:t>
            </a:r>
          </a:p>
        </p:txBody>
      </p:sp>
      <p:sp>
        <p:nvSpPr>
          <p:cNvPr id="4" name="TextBox 3">
            <a:extLst>
              <a:ext uri="{FF2B5EF4-FFF2-40B4-BE49-F238E27FC236}">
                <a16:creationId xmlns:a16="http://schemas.microsoft.com/office/drawing/2014/main" id="{159EB080-DF9C-164E-9FA1-04B3F0A74969}"/>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367346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8553964" cy="1325563"/>
          </a:xfrm>
          <a:noFill/>
        </p:spPr>
        <p:txBody>
          <a:bodyPr>
            <a:normAutofit fontScale="90000"/>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Toleration -</a:t>
            </a:r>
            <a:b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allow ‘them’ space alongside ‘us’ </a:t>
            </a:r>
          </a:p>
        </p:txBody>
      </p:sp>
      <p:pic>
        <p:nvPicPr>
          <p:cNvPr id="4" name="Picture 3">
            <a:extLst>
              <a:ext uri="{FF2B5EF4-FFF2-40B4-BE49-F238E27FC236}">
                <a16:creationId xmlns:a16="http://schemas.microsoft.com/office/drawing/2014/main" id="{08317CC3-EF32-8049-9E13-A6286E0968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034" t="25517" r="8034" b="10805"/>
          <a:stretch/>
        </p:blipFill>
        <p:spPr>
          <a:xfrm>
            <a:off x="2186970" y="1552232"/>
            <a:ext cx="4765625" cy="5116582"/>
          </a:xfrm>
          <a:prstGeom prst="rect">
            <a:avLst/>
          </a:prstGeom>
        </p:spPr>
      </p:pic>
      <p:sp>
        <p:nvSpPr>
          <p:cNvPr id="6" name="TextBox 5">
            <a:extLst>
              <a:ext uri="{FF2B5EF4-FFF2-40B4-BE49-F238E27FC236}">
                <a16:creationId xmlns:a16="http://schemas.microsoft.com/office/drawing/2014/main" id="{534FB081-B1F0-2343-B20F-53C483648DA0}"/>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1065190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189188" y="113336"/>
            <a:ext cx="8844455" cy="1210968"/>
          </a:xfrm>
          <a:noFill/>
        </p:spPr>
        <p:txBody>
          <a:bodyPr>
            <a:noAutofit/>
          </a:bodyPr>
          <a:lstStyle/>
          <a:p>
            <a:r>
              <a:rPr lang="en-US" sz="3300" dirty="0">
                <a:solidFill>
                  <a:srgbClr val="EFD164"/>
                </a:solidFill>
                <a:latin typeface="Verdana" panose="020B0604030504040204" pitchFamily="34" charset="0"/>
                <a:ea typeface="Verdana" panose="020B0604030504040204" pitchFamily="34" charset="0"/>
                <a:cs typeface="Verdana" panose="020B0604030504040204" pitchFamily="34" charset="0"/>
              </a:rPr>
              <a:t>New Creation -</a:t>
            </a:r>
            <a:br>
              <a:rPr lang="en-US" sz="3300" dirty="0">
                <a:solidFill>
                  <a:srgbClr val="EFD164"/>
                </a:solidFill>
                <a:latin typeface="Verdana" panose="020B0604030504040204" pitchFamily="34" charset="0"/>
                <a:ea typeface="Verdana" panose="020B0604030504040204" pitchFamily="34" charset="0"/>
                <a:cs typeface="Verdana" panose="020B0604030504040204" pitchFamily="34" charset="0"/>
              </a:rPr>
            </a:br>
            <a:r>
              <a:rPr lang="en-US" sz="3300" dirty="0">
                <a:solidFill>
                  <a:srgbClr val="EFD164"/>
                </a:solidFill>
                <a:latin typeface="Verdana" panose="020B0604030504040204" pitchFamily="34" charset="0"/>
                <a:ea typeface="Verdana" panose="020B0604030504040204" pitchFamily="34" charset="0"/>
                <a:cs typeface="Verdana" panose="020B0604030504040204" pitchFamily="34" charset="0"/>
              </a:rPr>
              <a:t>discover new combinations and patterns</a:t>
            </a:r>
          </a:p>
        </p:txBody>
      </p:sp>
      <p:pic>
        <p:nvPicPr>
          <p:cNvPr id="6" name="Picture 5">
            <a:extLst>
              <a:ext uri="{FF2B5EF4-FFF2-40B4-BE49-F238E27FC236}">
                <a16:creationId xmlns:a16="http://schemas.microsoft.com/office/drawing/2014/main" id="{6AFE0604-2688-7343-9903-08936005E3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869" t="25571" r="8644" b="10502"/>
          <a:stretch/>
        </p:blipFill>
        <p:spPr>
          <a:xfrm>
            <a:off x="2217107" y="1552234"/>
            <a:ext cx="4697260" cy="5089909"/>
          </a:xfrm>
          <a:prstGeom prst="rect">
            <a:avLst/>
          </a:prstGeom>
        </p:spPr>
      </p:pic>
      <p:sp>
        <p:nvSpPr>
          <p:cNvPr id="7" name="TextBox 6">
            <a:extLst>
              <a:ext uri="{FF2B5EF4-FFF2-40B4-BE49-F238E27FC236}">
                <a16:creationId xmlns:a16="http://schemas.microsoft.com/office/drawing/2014/main" id="{715C07C1-E0D3-064C-9B16-60A2F997984F}"/>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403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729169" y="1767834"/>
            <a:ext cx="7685662" cy="2551468"/>
          </a:xfrm>
          <a:prstGeom prst="rect">
            <a:avLst/>
          </a:prstGeom>
          <a:solidFill>
            <a:srgbClr val="EFD164"/>
          </a:solidFill>
        </p:spPr>
        <p:txBody>
          <a:bodyPr wrap="square" rtlCol="0">
            <a:spAutoFit/>
          </a:bodyPr>
          <a:lstStyle/>
          <a:p>
            <a:pPr algn="ctr">
              <a:lnSpc>
                <a:spcPct val="120000"/>
              </a:lnSpc>
            </a:pPr>
            <a:r>
              <a:rPr lang="en-GB" sz="3400" dirty="0">
                <a:solidFill>
                  <a:srgbClr val="23254B"/>
                </a:solidFill>
                <a:latin typeface="Verdana" panose="020B0604030504040204" pitchFamily="34" charset="0"/>
                <a:ea typeface="Verdana" panose="020B0604030504040204" pitchFamily="34" charset="0"/>
                <a:cs typeface="Verdana" panose="020B0604030504040204" pitchFamily="34" charset="0"/>
              </a:rPr>
              <a:t>Labelling or treating a group or individual as ‘other’ is an attempt to have power, to place oneself at the centre, as the norm.</a:t>
            </a:r>
          </a:p>
        </p:txBody>
      </p:sp>
      <p:pic>
        <p:nvPicPr>
          <p:cNvPr id="10" name="Picture 9">
            <a:extLst>
              <a:ext uri="{FF2B5EF4-FFF2-40B4-BE49-F238E27FC236}">
                <a16:creationId xmlns:a16="http://schemas.microsoft.com/office/drawing/2014/main" id="{F13272E9-3C62-AB4F-B38A-6DCB017C7D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7945" y="3628293"/>
            <a:ext cx="1784901" cy="2039887"/>
          </a:xfrm>
          <a:prstGeom prst="rect">
            <a:avLst/>
          </a:prstGeom>
        </p:spPr>
      </p:pic>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Otherness</a:t>
            </a:r>
          </a:p>
        </p:txBody>
      </p:sp>
      <p:pic>
        <p:nvPicPr>
          <p:cNvPr id="13" name="Picture 12">
            <a:extLst>
              <a:ext uri="{FF2B5EF4-FFF2-40B4-BE49-F238E27FC236}">
                <a16:creationId xmlns:a16="http://schemas.microsoft.com/office/drawing/2014/main" id="{78A0E258-3934-9F47-BFDB-E5C692B8EF6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07216" y="4111873"/>
            <a:ext cx="1971260" cy="2252869"/>
          </a:xfrm>
          <a:prstGeom prst="rect">
            <a:avLst/>
          </a:prstGeom>
        </p:spPr>
      </p:pic>
      <p:pic>
        <p:nvPicPr>
          <p:cNvPr id="15" name="Picture 14">
            <a:extLst>
              <a:ext uri="{FF2B5EF4-FFF2-40B4-BE49-F238E27FC236}">
                <a16:creationId xmlns:a16="http://schemas.microsoft.com/office/drawing/2014/main" id="{148D0F4E-C859-754B-9A94-80E37038219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47843" y="4440809"/>
            <a:ext cx="1908312" cy="2146852"/>
          </a:xfrm>
          <a:prstGeom prst="rect">
            <a:avLst/>
          </a:prstGeom>
        </p:spPr>
      </p:pic>
      <p:pic>
        <p:nvPicPr>
          <p:cNvPr id="9" name="Picture 8">
            <a:extLst>
              <a:ext uri="{FF2B5EF4-FFF2-40B4-BE49-F238E27FC236}">
                <a16:creationId xmlns:a16="http://schemas.microsoft.com/office/drawing/2014/main" id="{503B604B-6C7C-8D42-BDAA-A51B148078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323" y="4440809"/>
            <a:ext cx="2033380" cy="2323863"/>
          </a:xfrm>
          <a:prstGeom prst="rect">
            <a:avLst/>
          </a:prstGeom>
        </p:spPr>
      </p:pic>
      <p:sp>
        <p:nvSpPr>
          <p:cNvPr id="11" name="TextBox 10">
            <a:extLst>
              <a:ext uri="{FF2B5EF4-FFF2-40B4-BE49-F238E27FC236}">
                <a16:creationId xmlns:a16="http://schemas.microsoft.com/office/drawing/2014/main" id="{C328865E-FA53-704E-94CC-BD2EB7EC5CB6}"/>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2052676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8D0F4E-C859-754B-9A94-80E3703821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66172" y="4034246"/>
            <a:ext cx="1908312" cy="2146852"/>
          </a:xfrm>
          <a:prstGeom prst="rect">
            <a:avLst/>
          </a:prstGeom>
        </p:spPr>
      </p:pic>
      <p:sp>
        <p:nvSpPr>
          <p:cNvPr id="8" name="TextBox 7">
            <a:extLst>
              <a:ext uri="{FF2B5EF4-FFF2-40B4-BE49-F238E27FC236}">
                <a16:creationId xmlns:a16="http://schemas.microsoft.com/office/drawing/2014/main" id="{1A6CB6A9-1CF0-F344-B2CC-2D65E438E3E2}"/>
              </a:ext>
            </a:extLst>
          </p:cNvPr>
          <p:cNvSpPr txBox="1"/>
          <p:nvPr/>
        </p:nvSpPr>
        <p:spPr>
          <a:xfrm>
            <a:off x="1087200" y="1785600"/>
            <a:ext cx="6969600" cy="2031325"/>
          </a:xfrm>
          <a:prstGeom prst="rect">
            <a:avLst/>
          </a:prstGeom>
          <a:solidFill>
            <a:srgbClr val="EFD164"/>
          </a:solidFill>
        </p:spPr>
        <p:txBody>
          <a:bodyPr wrap="square" rtlCol="0">
            <a:spAutoFit/>
          </a:bodyPr>
          <a:lstStyle/>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We are relational beings – </a:t>
            </a:r>
            <a:b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b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we can only flourish in community.</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Otherness</a:t>
            </a:r>
          </a:p>
        </p:txBody>
      </p:sp>
      <p:pic>
        <p:nvPicPr>
          <p:cNvPr id="12" name="Picture 11">
            <a:extLst>
              <a:ext uri="{FF2B5EF4-FFF2-40B4-BE49-F238E27FC236}">
                <a16:creationId xmlns:a16="http://schemas.microsoft.com/office/drawing/2014/main" id="{B89FE76A-7A86-3D44-94DB-F118B73F78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78786" y="4908660"/>
            <a:ext cx="1970816" cy="1882268"/>
          </a:xfrm>
          <a:prstGeom prst="rect">
            <a:avLst/>
          </a:prstGeom>
        </p:spPr>
      </p:pic>
      <p:pic>
        <p:nvPicPr>
          <p:cNvPr id="13" name="Picture 12">
            <a:extLst>
              <a:ext uri="{FF2B5EF4-FFF2-40B4-BE49-F238E27FC236}">
                <a16:creationId xmlns:a16="http://schemas.microsoft.com/office/drawing/2014/main" id="{78A0E258-3934-9F47-BFDB-E5C692B8EF6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14981" y="3336817"/>
            <a:ext cx="2152472" cy="2459968"/>
          </a:xfrm>
          <a:prstGeom prst="rect">
            <a:avLst/>
          </a:prstGeom>
        </p:spPr>
      </p:pic>
      <p:sp>
        <p:nvSpPr>
          <p:cNvPr id="9" name="TextBox 8">
            <a:extLst>
              <a:ext uri="{FF2B5EF4-FFF2-40B4-BE49-F238E27FC236}">
                <a16:creationId xmlns:a16="http://schemas.microsoft.com/office/drawing/2014/main" id="{3E5E05F1-A0D1-B049-876C-6C489F4387B2}"/>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513580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1087200" y="1785600"/>
            <a:ext cx="6969600" cy="3305520"/>
          </a:xfrm>
          <a:prstGeom prst="rect">
            <a:avLst/>
          </a:prstGeom>
          <a:solidFill>
            <a:srgbClr val="EFD164"/>
          </a:solidFill>
        </p:spPr>
        <p:txBody>
          <a:bodyPr wrap="square" rtlCol="0">
            <a:spAutoFit/>
          </a:bodyPr>
          <a:lstStyle/>
          <a:p>
            <a:pPr algn="ctr">
              <a:lnSpc>
                <a:spcPct val="11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Question</a:t>
            </a:r>
            <a:r>
              <a:rPr lang="en-GB" sz="3600" b="1" dirty="0">
                <a:solidFill>
                  <a:srgbClr val="23254B"/>
                </a:solidFill>
                <a:latin typeface="Verdana" panose="020B0604030504040204" pitchFamily="34" charset="0"/>
                <a:ea typeface="Verdana" panose="020B0604030504040204" pitchFamily="34" charset="0"/>
                <a:cs typeface="Verdana" panose="020B0604030504040204" pitchFamily="34" charset="0"/>
              </a:rPr>
              <a:t>:</a:t>
            </a:r>
          </a:p>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Have you come across the words ‘otherness’ or ‘othering’? How do you feel about these terms?</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Otherness</a:t>
            </a:r>
          </a:p>
        </p:txBody>
      </p:sp>
      <p:pic>
        <p:nvPicPr>
          <p:cNvPr id="9" name="Picture 8">
            <a:extLst>
              <a:ext uri="{FF2B5EF4-FFF2-40B4-BE49-F238E27FC236}">
                <a16:creationId xmlns:a16="http://schemas.microsoft.com/office/drawing/2014/main" id="{0009B846-4FC2-194F-936F-7003B9F2EE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03387" y="5473148"/>
            <a:ext cx="1337226" cy="1277145"/>
          </a:xfrm>
          <a:prstGeom prst="rect">
            <a:avLst/>
          </a:prstGeom>
        </p:spPr>
      </p:pic>
      <p:sp>
        <p:nvSpPr>
          <p:cNvPr id="6" name="TextBox 5">
            <a:extLst>
              <a:ext uri="{FF2B5EF4-FFF2-40B4-BE49-F238E27FC236}">
                <a16:creationId xmlns:a16="http://schemas.microsoft.com/office/drawing/2014/main" id="{64AD46F0-5FDD-6B4B-AFD1-E7862FDEC676}"/>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2601305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433159" y="1815580"/>
            <a:ext cx="8277680" cy="3305520"/>
          </a:xfrm>
          <a:prstGeom prst="rect">
            <a:avLst/>
          </a:prstGeom>
          <a:solidFill>
            <a:srgbClr val="EFD164"/>
          </a:solidFill>
        </p:spPr>
        <p:txBody>
          <a:bodyPr wrap="square" rtlCol="0">
            <a:spAutoFit/>
          </a:bodyPr>
          <a:lstStyle/>
          <a:p>
            <a:pPr algn="ctr">
              <a:lnSpc>
                <a:spcPct val="11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Question</a:t>
            </a:r>
            <a:r>
              <a:rPr lang="en-GB" sz="3600" b="1" dirty="0">
                <a:solidFill>
                  <a:srgbClr val="23254B"/>
                </a:solidFill>
                <a:latin typeface="Verdana" panose="020B0604030504040204" pitchFamily="34" charset="0"/>
                <a:ea typeface="Verdana" panose="020B0604030504040204" pitchFamily="34" charset="0"/>
                <a:cs typeface="Verdana" panose="020B0604030504040204" pitchFamily="34" charset="0"/>
              </a:rPr>
              <a:t>:</a:t>
            </a:r>
          </a:p>
          <a:p>
            <a:pPr algn="ctr">
              <a:lnSpc>
                <a:spcPct val="120000"/>
              </a:lnSpc>
            </a:pPr>
            <a:r>
              <a:rPr lang="en-GB" sz="3600" dirty="0">
                <a:latin typeface="Verdana" panose="020B0604030504040204" pitchFamily="34" charset="0"/>
                <a:ea typeface="Verdana" panose="020B0604030504040204" pitchFamily="34" charset="0"/>
                <a:cs typeface="Verdana" panose="020B0604030504040204" pitchFamily="34" charset="0"/>
              </a:rPr>
              <a:t>When have you experienced being made to feel like an ‘other’; how would you describe this experience and its relationship to power?</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Otherness</a:t>
            </a:r>
          </a:p>
        </p:txBody>
      </p:sp>
      <p:pic>
        <p:nvPicPr>
          <p:cNvPr id="6" name="Picture 5">
            <a:extLst>
              <a:ext uri="{FF2B5EF4-FFF2-40B4-BE49-F238E27FC236}">
                <a16:creationId xmlns:a16="http://schemas.microsoft.com/office/drawing/2014/main" id="{C067B3BA-68DF-D848-834F-4788544124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63977" y="5173403"/>
            <a:ext cx="1416045" cy="1618337"/>
          </a:xfrm>
          <a:prstGeom prst="rect">
            <a:avLst/>
          </a:prstGeom>
        </p:spPr>
      </p:pic>
      <p:sp>
        <p:nvSpPr>
          <p:cNvPr id="7" name="TextBox 6">
            <a:extLst>
              <a:ext uri="{FF2B5EF4-FFF2-40B4-BE49-F238E27FC236}">
                <a16:creationId xmlns:a16="http://schemas.microsoft.com/office/drawing/2014/main" id="{0BB7D1EB-E985-CD4B-866D-77B8E1FE0C68}"/>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380892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416614" y="1785600"/>
            <a:ext cx="8352631" cy="3607141"/>
          </a:xfrm>
          <a:prstGeom prst="rect">
            <a:avLst/>
          </a:prstGeom>
          <a:solidFill>
            <a:srgbClr val="EFD164"/>
          </a:solidFill>
        </p:spPr>
        <p:txBody>
          <a:bodyPr wrap="square" rtlCol="0">
            <a:spAutoFit/>
          </a:bodyPr>
          <a:lstStyle/>
          <a:p>
            <a:pPr algn="ctr">
              <a:lnSpc>
                <a:spcPct val="11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Question</a:t>
            </a:r>
            <a:r>
              <a:rPr lang="en-GB" sz="3600" b="1" dirty="0">
                <a:solidFill>
                  <a:srgbClr val="23254B"/>
                </a:solidFill>
                <a:latin typeface="Verdana" panose="020B0604030504040204" pitchFamily="34" charset="0"/>
                <a:ea typeface="Verdana" panose="020B0604030504040204" pitchFamily="34" charset="0"/>
                <a:cs typeface="Verdana" panose="020B0604030504040204" pitchFamily="34" charset="0"/>
              </a:rPr>
              <a:t>:</a:t>
            </a:r>
          </a:p>
          <a:p>
            <a:pPr algn="ctr">
              <a:lnSpc>
                <a:spcPct val="120000"/>
              </a:lnSpc>
            </a:pPr>
            <a:r>
              <a:rPr lang="en-GB" sz="3200" dirty="0">
                <a:latin typeface="Verdana" panose="020B0604030504040204" pitchFamily="34" charset="0"/>
                <a:ea typeface="Verdana" panose="020B0604030504040204" pitchFamily="34" charset="0"/>
                <a:cs typeface="Verdana" panose="020B0604030504040204" pitchFamily="34" charset="0"/>
              </a:rPr>
              <a:t>When have you - intentionally or not - ‘othered’ someone; in other words, made them feel like they were different from the core group of which you were, or are, a part?</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Otherness</a:t>
            </a:r>
          </a:p>
        </p:txBody>
      </p:sp>
      <p:pic>
        <p:nvPicPr>
          <p:cNvPr id="7" name="Picture 6">
            <a:extLst>
              <a:ext uri="{FF2B5EF4-FFF2-40B4-BE49-F238E27FC236}">
                <a16:creationId xmlns:a16="http://schemas.microsoft.com/office/drawing/2014/main" id="{457032CA-7339-EA40-9582-F3F1253B98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85704" y="4996070"/>
            <a:ext cx="1572590" cy="1769165"/>
          </a:xfrm>
          <a:prstGeom prst="rect">
            <a:avLst/>
          </a:prstGeom>
        </p:spPr>
      </p:pic>
      <p:sp>
        <p:nvSpPr>
          <p:cNvPr id="6" name="TextBox 5">
            <a:extLst>
              <a:ext uri="{FF2B5EF4-FFF2-40B4-BE49-F238E27FC236}">
                <a16:creationId xmlns:a16="http://schemas.microsoft.com/office/drawing/2014/main" id="{639D672D-8257-F648-9F11-998C12E36AFA}"/>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532377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416615" y="1792800"/>
            <a:ext cx="8352631" cy="2537169"/>
          </a:xfrm>
          <a:prstGeom prst="rect">
            <a:avLst/>
          </a:prstGeom>
          <a:solidFill>
            <a:srgbClr val="EFD164"/>
          </a:solidFill>
        </p:spPr>
        <p:txBody>
          <a:bodyPr wrap="square" rtlCol="0">
            <a:spAutoFit/>
          </a:bodyPr>
          <a:lstStyle/>
          <a:p>
            <a:pPr algn="ctr">
              <a:lnSpc>
                <a:spcPct val="120000"/>
              </a:lnSpc>
            </a:pPr>
            <a:r>
              <a:rPr lang="en-GB" sz="3400" dirty="0">
                <a:solidFill>
                  <a:srgbClr val="23254B"/>
                </a:solidFill>
                <a:latin typeface="Verdana" panose="020B0604030504040204" pitchFamily="34" charset="0"/>
                <a:ea typeface="Verdana" panose="020B0604030504040204" pitchFamily="34" charset="0"/>
                <a:cs typeface="Verdana" panose="020B0604030504040204" pitchFamily="34" charset="0"/>
              </a:rPr>
              <a:t>Those with the most privilege have the most power and representation, and the greatest access to </a:t>
            </a:r>
          </a:p>
          <a:p>
            <a:pPr algn="ctr">
              <a:lnSpc>
                <a:spcPct val="120000"/>
              </a:lnSpc>
            </a:pPr>
            <a:r>
              <a:rPr lang="en-GB" sz="3400" dirty="0">
                <a:solidFill>
                  <a:srgbClr val="23254B"/>
                </a:solidFill>
                <a:latin typeface="Verdana" panose="020B0604030504040204" pitchFamily="34" charset="0"/>
                <a:ea typeface="Verdana" panose="020B0604030504040204" pitchFamily="34" charset="0"/>
                <a:cs typeface="Verdana" panose="020B0604030504040204" pitchFamily="34" charset="0"/>
              </a:rPr>
              <a:t>resources.</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Privilege</a:t>
            </a:r>
          </a:p>
        </p:txBody>
      </p:sp>
      <p:pic>
        <p:nvPicPr>
          <p:cNvPr id="3" name="Picture 2">
            <a:extLst>
              <a:ext uri="{FF2B5EF4-FFF2-40B4-BE49-F238E27FC236}">
                <a16:creationId xmlns:a16="http://schemas.microsoft.com/office/drawing/2014/main" id="{42660331-D28B-3D4A-B1F3-2C46CA6FBF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40421" y="3175588"/>
            <a:ext cx="4916557" cy="3687419"/>
          </a:xfrm>
          <a:prstGeom prst="rect">
            <a:avLst/>
          </a:prstGeom>
        </p:spPr>
      </p:pic>
      <p:pic>
        <p:nvPicPr>
          <p:cNvPr id="11" name="Picture 10">
            <a:extLst>
              <a:ext uri="{FF2B5EF4-FFF2-40B4-BE49-F238E27FC236}">
                <a16:creationId xmlns:a16="http://schemas.microsoft.com/office/drawing/2014/main" id="{94C9CF71-B5D5-A749-A877-F310B6A928B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29758" y="4676584"/>
            <a:ext cx="850260" cy="956543"/>
          </a:xfrm>
          <a:prstGeom prst="rect">
            <a:avLst/>
          </a:prstGeom>
        </p:spPr>
      </p:pic>
      <p:pic>
        <p:nvPicPr>
          <p:cNvPr id="12" name="Picture 11">
            <a:extLst>
              <a:ext uri="{FF2B5EF4-FFF2-40B4-BE49-F238E27FC236}">
                <a16:creationId xmlns:a16="http://schemas.microsoft.com/office/drawing/2014/main" id="{5A5E2F6F-5280-FE4D-8F13-43C186C4244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45666" y="4934334"/>
            <a:ext cx="1004240" cy="1129770"/>
          </a:xfrm>
          <a:prstGeom prst="rect">
            <a:avLst/>
          </a:prstGeom>
        </p:spPr>
      </p:pic>
      <p:pic>
        <p:nvPicPr>
          <p:cNvPr id="15" name="Picture 14">
            <a:extLst>
              <a:ext uri="{FF2B5EF4-FFF2-40B4-BE49-F238E27FC236}">
                <a16:creationId xmlns:a16="http://schemas.microsoft.com/office/drawing/2014/main" id="{148D0F4E-C859-754B-9A94-80E37038219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02612" y="4927776"/>
            <a:ext cx="1173591" cy="1320291"/>
          </a:xfrm>
          <a:prstGeom prst="rect">
            <a:avLst/>
          </a:prstGeom>
        </p:spPr>
      </p:pic>
      <p:pic>
        <p:nvPicPr>
          <p:cNvPr id="16" name="Picture 15">
            <a:extLst>
              <a:ext uri="{FF2B5EF4-FFF2-40B4-BE49-F238E27FC236}">
                <a16:creationId xmlns:a16="http://schemas.microsoft.com/office/drawing/2014/main" id="{CCF3A977-C497-6043-93F1-8DE997FF8BD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073616" y="4842824"/>
            <a:ext cx="315727" cy="301541"/>
          </a:xfrm>
          <a:prstGeom prst="rect">
            <a:avLst/>
          </a:prstGeom>
        </p:spPr>
      </p:pic>
      <p:sp>
        <p:nvSpPr>
          <p:cNvPr id="10" name="TextBox 9">
            <a:extLst>
              <a:ext uri="{FF2B5EF4-FFF2-40B4-BE49-F238E27FC236}">
                <a16:creationId xmlns:a16="http://schemas.microsoft.com/office/drawing/2014/main" id="{4B9CE3B1-700C-DE47-A96D-D1DED7C97482}"/>
              </a:ext>
            </a:extLst>
          </p:cNvPr>
          <p:cNvSpPr txBox="1"/>
          <p:nvPr/>
        </p:nvSpPr>
        <p:spPr>
          <a:xfrm>
            <a:off x="0" y="6592634"/>
            <a:ext cx="2812774" cy="276999"/>
          </a:xfrm>
          <a:prstGeom prst="rect">
            <a:avLst/>
          </a:prstGeom>
          <a:noFill/>
        </p:spPr>
        <p:txBody>
          <a:bodyPr wrap="square" rtlCol="0">
            <a:spAutoFit/>
          </a:bodyPr>
          <a:lstStyle/>
          <a:p>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4101733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659567" y="1804238"/>
            <a:ext cx="7824866" cy="2031325"/>
          </a:xfrm>
          <a:prstGeom prst="rect">
            <a:avLst/>
          </a:prstGeom>
          <a:solidFill>
            <a:srgbClr val="EFD164"/>
          </a:solidFill>
        </p:spPr>
        <p:txBody>
          <a:bodyPr wrap="square" rtlCol="0">
            <a:spAutoFit/>
          </a:bodyPr>
          <a:lstStyle/>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We often find we are privileged in some ways and not as privileged in other ways.</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Privilege</a:t>
            </a:r>
          </a:p>
        </p:txBody>
      </p:sp>
      <p:pic>
        <p:nvPicPr>
          <p:cNvPr id="3" name="Picture 2">
            <a:extLst>
              <a:ext uri="{FF2B5EF4-FFF2-40B4-BE49-F238E27FC236}">
                <a16:creationId xmlns:a16="http://schemas.microsoft.com/office/drawing/2014/main" id="{42660331-D28B-3D4A-B1F3-2C46CA6FBF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3224" y="3148169"/>
            <a:ext cx="4916557" cy="3687419"/>
          </a:xfrm>
          <a:prstGeom prst="rect">
            <a:avLst/>
          </a:prstGeom>
        </p:spPr>
      </p:pic>
      <p:pic>
        <p:nvPicPr>
          <p:cNvPr id="11" name="Picture 10">
            <a:extLst>
              <a:ext uri="{FF2B5EF4-FFF2-40B4-BE49-F238E27FC236}">
                <a16:creationId xmlns:a16="http://schemas.microsoft.com/office/drawing/2014/main" id="{94C9CF71-B5D5-A749-A877-F310B6A928B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53402" y="4690338"/>
            <a:ext cx="850260" cy="956543"/>
          </a:xfrm>
          <a:prstGeom prst="rect">
            <a:avLst/>
          </a:prstGeom>
        </p:spPr>
      </p:pic>
      <p:pic>
        <p:nvPicPr>
          <p:cNvPr id="12" name="Picture 11">
            <a:extLst>
              <a:ext uri="{FF2B5EF4-FFF2-40B4-BE49-F238E27FC236}">
                <a16:creationId xmlns:a16="http://schemas.microsoft.com/office/drawing/2014/main" id="{5A5E2F6F-5280-FE4D-8F13-43C186C4244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3150" y="4927937"/>
            <a:ext cx="1004240" cy="1129770"/>
          </a:xfrm>
          <a:prstGeom prst="rect">
            <a:avLst/>
          </a:prstGeom>
        </p:spPr>
      </p:pic>
      <p:pic>
        <p:nvPicPr>
          <p:cNvPr id="15" name="Picture 14">
            <a:extLst>
              <a:ext uri="{FF2B5EF4-FFF2-40B4-BE49-F238E27FC236}">
                <a16:creationId xmlns:a16="http://schemas.microsoft.com/office/drawing/2014/main" id="{148D0F4E-C859-754B-9A94-80E37038219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30071" y="4970126"/>
            <a:ext cx="1173591" cy="1320291"/>
          </a:xfrm>
          <a:prstGeom prst="rect">
            <a:avLst/>
          </a:prstGeom>
        </p:spPr>
      </p:pic>
      <p:pic>
        <p:nvPicPr>
          <p:cNvPr id="16" name="Picture 15">
            <a:extLst>
              <a:ext uri="{FF2B5EF4-FFF2-40B4-BE49-F238E27FC236}">
                <a16:creationId xmlns:a16="http://schemas.microsoft.com/office/drawing/2014/main" id="{CCF3A977-C497-6043-93F1-8DE997FF8BD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66180" y="4778695"/>
            <a:ext cx="315727" cy="301541"/>
          </a:xfrm>
          <a:prstGeom prst="rect">
            <a:avLst/>
          </a:prstGeom>
        </p:spPr>
      </p:pic>
      <p:sp>
        <p:nvSpPr>
          <p:cNvPr id="4" name="Rectangle 3">
            <a:extLst>
              <a:ext uri="{FF2B5EF4-FFF2-40B4-BE49-F238E27FC236}">
                <a16:creationId xmlns:a16="http://schemas.microsoft.com/office/drawing/2014/main" id="{7F1738E2-B48C-A44E-B808-40AA424DB995}"/>
              </a:ext>
            </a:extLst>
          </p:cNvPr>
          <p:cNvSpPr/>
          <p:nvPr/>
        </p:nvSpPr>
        <p:spPr>
          <a:xfrm>
            <a:off x="835045" y="5031636"/>
            <a:ext cx="3060000" cy="97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A8D7911-5C2C-A041-863D-6C04DD3564F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29448" y="4112080"/>
            <a:ext cx="843317" cy="1166290"/>
          </a:xfrm>
          <a:prstGeom prst="rect">
            <a:avLst/>
          </a:prstGeom>
        </p:spPr>
      </p:pic>
      <p:pic>
        <p:nvPicPr>
          <p:cNvPr id="10" name="Picture 9">
            <a:extLst>
              <a:ext uri="{FF2B5EF4-FFF2-40B4-BE49-F238E27FC236}">
                <a16:creationId xmlns:a16="http://schemas.microsoft.com/office/drawing/2014/main" id="{8A698F37-FC01-5448-BBDB-DFDB67AB7B7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15969" y="4690338"/>
            <a:ext cx="1867241" cy="1783343"/>
          </a:xfrm>
          <a:prstGeom prst="rect">
            <a:avLst/>
          </a:prstGeom>
        </p:spPr>
      </p:pic>
      <p:pic>
        <p:nvPicPr>
          <p:cNvPr id="9" name="Picture 8">
            <a:extLst>
              <a:ext uri="{FF2B5EF4-FFF2-40B4-BE49-F238E27FC236}">
                <a16:creationId xmlns:a16="http://schemas.microsoft.com/office/drawing/2014/main" id="{3776D07C-9C26-A64E-8683-88A97931E50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2254255" y="5064167"/>
            <a:ext cx="1566833" cy="1569127"/>
          </a:xfrm>
          <a:prstGeom prst="rect">
            <a:avLst/>
          </a:prstGeom>
        </p:spPr>
      </p:pic>
      <p:sp>
        <p:nvSpPr>
          <p:cNvPr id="17" name="Oval 16">
            <a:extLst>
              <a:ext uri="{FF2B5EF4-FFF2-40B4-BE49-F238E27FC236}">
                <a16:creationId xmlns:a16="http://schemas.microsoft.com/office/drawing/2014/main" id="{6EE6E178-C1A5-D54C-86C5-73D6048E7FD2}"/>
              </a:ext>
            </a:extLst>
          </p:cNvPr>
          <p:cNvSpPr/>
          <p:nvPr/>
        </p:nvSpPr>
        <p:spPr>
          <a:xfrm>
            <a:off x="2900002" y="5662465"/>
            <a:ext cx="91839" cy="1014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ED0407A-D569-A145-AFD8-D180F1041E16}"/>
              </a:ext>
            </a:extLst>
          </p:cNvPr>
          <p:cNvSpPr/>
          <p:nvPr/>
        </p:nvSpPr>
        <p:spPr>
          <a:xfrm>
            <a:off x="3103179" y="5662465"/>
            <a:ext cx="91839" cy="1014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FA65D50-6A02-8543-9879-C225C5F5905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8705514">
            <a:off x="2842873" y="5593719"/>
            <a:ext cx="145659" cy="169370"/>
          </a:xfrm>
          <a:prstGeom prst="rect">
            <a:avLst/>
          </a:prstGeom>
        </p:spPr>
      </p:pic>
      <p:pic>
        <p:nvPicPr>
          <p:cNvPr id="21" name="Picture 20">
            <a:extLst>
              <a:ext uri="{FF2B5EF4-FFF2-40B4-BE49-F238E27FC236}">
                <a16:creationId xmlns:a16="http://schemas.microsoft.com/office/drawing/2014/main" id="{F8697BCA-657D-3D47-99ED-A8A6EE5B256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705514">
            <a:off x="3043321" y="5599523"/>
            <a:ext cx="135427" cy="157472"/>
          </a:xfrm>
          <a:prstGeom prst="rect">
            <a:avLst/>
          </a:prstGeom>
        </p:spPr>
      </p:pic>
      <p:sp>
        <p:nvSpPr>
          <p:cNvPr id="22" name="Oval 21">
            <a:extLst>
              <a:ext uri="{FF2B5EF4-FFF2-40B4-BE49-F238E27FC236}">
                <a16:creationId xmlns:a16="http://schemas.microsoft.com/office/drawing/2014/main" id="{0BD5FB5C-A390-DE4B-A968-D9EE15C24FA4}"/>
              </a:ext>
            </a:extLst>
          </p:cNvPr>
          <p:cNvSpPr/>
          <p:nvPr/>
        </p:nvSpPr>
        <p:spPr>
          <a:xfrm>
            <a:off x="2681389" y="5839830"/>
            <a:ext cx="691978" cy="226598"/>
          </a:xfrm>
          <a:prstGeom prst="ellipse">
            <a:avLst/>
          </a:prstGeom>
          <a:solidFill>
            <a:srgbClr val="DB1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EB25026-2A92-9944-A513-18744C9F0549}"/>
              </a:ext>
            </a:extLst>
          </p:cNvPr>
          <p:cNvSpPr/>
          <p:nvPr/>
        </p:nvSpPr>
        <p:spPr>
          <a:xfrm>
            <a:off x="3172361" y="5770242"/>
            <a:ext cx="261372" cy="170436"/>
          </a:xfrm>
          <a:prstGeom prst="ellipse">
            <a:avLst/>
          </a:prstGeom>
          <a:solidFill>
            <a:srgbClr val="DB1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D3475C8-C14F-5E47-916D-6AFDFEF7EFE6}"/>
              </a:ext>
            </a:extLst>
          </p:cNvPr>
          <p:cNvSpPr/>
          <p:nvPr/>
        </p:nvSpPr>
        <p:spPr>
          <a:xfrm rot="1839690">
            <a:off x="2695568" y="5775038"/>
            <a:ext cx="261372" cy="170436"/>
          </a:xfrm>
          <a:prstGeom prst="ellipse">
            <a:avLst/>
          </a:prstGeom>
          <a:solidFill>
            <a:srgbClr val="DB1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8C5EDB3-E4E5-D549-BE59-D3A66358AF36}"/>
              </a:ext>
            </a:extLst>
          </p:cNvPr>
          <p:cNvSpPr/>
          <p:nvPr/>
        </p:nvSpPr>
        <p:spPr>
          <a:xfrm>
            <a:off x="3044443" y="5883409"/>
            <a:ext cx="236037" cy="1896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56CF105-9ADD-224D-928D-DFF90FCC8BD3}"/>
              </a:ext>
            </a:extLst>
          </p:cNvPr>
          <p:cNvSpPr/>
          <p:nvPr/>
        </p:nvSpPr>
        <p:spPr>
          <a:xfrm>
            <a:off x="3044443" y="5896406"/>
            <a:ext cx="267207" cy="209533"/>
          </a:xfrm>
          <a:prstGeom prst="ellipse">
            <a:avLst/>
          </a:prstGeom>
          <a:solidFill>
            <a:srgbClr val="DB1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5438E6B-187F-D340-9EED-87C89D9AEBF4}"/>
              </a:ext>
            </a:extLst>
          </p:cNvPr>
          <p:cNvSpPr txBox="1"/>
          <p:nvPr/>
        </p:nvSpPr>
        <p:spPr>
          <a:xfrm>
            <a:off x="0" y="6592634"/>
            <a:ext cx="2812774" cy="276999"/>
          </a:xfrm>
          <a:prstGeom prst="rect">
            <a:avLst/>
          </a:prstGeom>
          <a:noFill/>
        </p:spPr>
        <p:txBody>
          <a:bodyPr wrap="square" rtlCol="0">
            <a:spAutoFit/>
          </a:bodyPr>
          <a:lstStyle/>
          <a:p>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1890925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1087200" y="1785600"/>
            <a:ext cx="6969600" cy="3305520"/>
          </a:xfrm>
          <a:prstGeom prst="rect">
            <a:avLst/>
          </a:prstGeom>
          <a:solidFill>
            <a:srgbClr val="EFD164"/>
          </a:solidFill>
        </p:spPr>
        <p:txBody>
          <a:bodyPr wrap="square" rtlCol="0">
            <a:spAutoFit/>
          </a:bodyPr>
          <a:lstStyle/>
          <a:p>
            <a:pPr algn="ctr">
              <a:lnSpc>
                <a:spcPct val="11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Question</a:t>
            </a:r>
            <a:r>
              <a:rPr lang="en-GB" sz="3600" b="1" dirty="0">
                <a:solidFill>
                  <a:srgbClr val="23254B"/>
                </a:solidFill>
                <a:latin typeface="Verdana" panose="020B0604030504040204" pitchFamily="34" charset="0"/>
                <a:ea typeface="Verdana" panose="020B0604030504040204" pitchFamily="34" charset="0"/>
                <a:cs typeface="Verdana" panose="020B0604030504040204" pitchFamily="34" charset="0"/>
              </a:rPr>
              <a:t>:</a:t>
            </a:r>
          </a:p>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When have you felt that others had unearned privilege that you did not have? How did you feel?</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Privilege</a:t>
            </a:r>
          </a:p>
        </p:txBody>
      </p:sp>
      <p:pic>
        <p:nvPicPr>
          <p:cNvPr id="9" name="Picture 8">
            <a:extLst>
              <a:ext uri="{FF2B5EF4-FFF2-40B4-BE49-F238E27FC236}">
                <a16:creationId xmlns:a16="http://schemas.microsoft.com/office/drawing/2014/main" id="{0009B846-4FC2-194F-936F-7003B9F2EE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03387" y="5473148"/>
            <a:ext cx="1337226" cy="1277145"/>
          </a:xfrm>
          <a:prstGeom prst="rect">
            <a:avLst/>
          </a:prstGeom>
        </p:spPr>
      </p:pic>
      <p:sp>
        <p:nvSpPr>
          <p:cNvPr id="6" name="TextBox 5">
            <a:extLst>
              <a:ext uri="{FF2B5EF4-FFF2-40B4-BE49-F238E27FC236}">
                <a16:creationId xmlns:a16="http://schemas.microsoft.com/office/drawing/2014/main" id="{994AAA33-895F-4748-8012-D950B7043D1E}"/>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3713960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Agreed ground rules</a:t>
            </a:r>
          </a:p>
        </p:txBody>
      </p:sp>
      <p:sp>
        <p:nvSpPr>
          <p:cNvPr id="4" name="TextBox 3">
            <a:extLst>
              <a:ext uri="{FF2B5EF4-FFF2-40B4-BE49-F238E27FC236}">
                <a16:creationId xmlns:a16="http://schemas.microsoft.com/office/drawing/2014/main" id="{8430B118-D2C9-0E4B-BB07-35B25E6F4B4A}"/>
              </a:ext>
            </a:extLst>
          </p:cNvPr>
          <p:cNvSpPr txBox="1"/>
          <p:nvPr/>
        </p:nvSpPr>
        <p:spPr>
          <a:xfrm>
            <a:off x="1086678" y="1794523"/>
            <a:ext cx="6970644" cy="2031325"/>
          </a:xfrm>
          <a:prstGeom prst="rect">
            <a:avLst/>
          </a:prstGeom>
          <a:solidFill>
            <a:srgbClr val="EFD164"/>
          </a:solidFill>
        </p:spPr>
        <p:txBody>
          <a:bodyPr wrap="square" rtlCol="0">
            <a:spAutoFit/>
          </a:bodyPr>
          <a:lstStyle/>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Take time to talk together about your group’s agreed discussion guidelines*</a:t>
            </a:r>
          </a:p>
        </p:txBody>
      </p:sp>
      <p:pic>
        <p:nvPicPr>
          <p:cNvPr id="13" name="Picture 12">
            <a:extLst>
              <a:ext uri="{FF2B5EF4-FFF2-40B4-BE49-F238E27FC236}">
                <a16:creationId xmlns:a16="http://schemas.microsoft.com/office/drawing/2014/main" id="{78A0E258-3934-9F47-BFDB-E5C692B8EF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38081" y="4298641"/>
            <a:ext cx="1971260" cy="2252869"/>
          </a:xfrm>
          <a:prstGeom prst="rect">
            <a:avLst/>
          </a:prstGeom>
        </p:spPr>
      </p:pic>
      <p:pic>
        <p:nvPicPr>
          <p:cNvPr id="15" name="Picture 14">
            <a:extLst>
              <a:ext uri="{FF2B5EF4-FFF2-40B4-BE49-F238E27FC236}">
                <a16:creationId xmlns:a16="http://schemas.microsoft.com/office/drawing/2014/main" id="{148D0F4E-C859-754B-9A94-80E3703821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91076" y="4404658"/>
            <a:ext cx="1908312" cy="2146852"/>
          </a:xfrm>
          <a:prstGeom prst="rect">
            <a:avLst/>
          </a:prstGeom>
        </p:spPr>
      </p:pic>
      <p:sp>
        <p:nvSpPr>
          <p:cNvPr id="3" name="TextBox 2">
            <a:extLst>
              <a:ext uri="{FF2B5EF4-FFF2-40B4-BE49-F238E27FC236}">
                <a16:creationId xmlns:a16="http://schemas.microsoft.com/office/drawing/2014/main" id="{9FFEB6BB-8189-144C-8C51-ADFD7D9C934F}"/>
              </a:ext>
            </a:extLst>
          </p:cNvPr>
          <p:cNvSpPr txBox="1"/>
          <p:nvPr/>
        </p:nvSpPr>
        <p:spPr>
          <a:xfrm>
            <a:off x="0" y="6513034"/>
            <a:ext cx="2617076" cy="246221"/>
          </a:xfrm>
          <a:prstGeom prst="rect">
            <a:avLst/>
          </a:prstGeom>
          <a:noFill/>
        </p:spPr>
        <p:txBody>
          <a:bodyPr wrap="square" rtlCol="0">
            <a:spAutoFit/>
          </a:bodyPr>
          <a:lstStyle/>
          <a:p>
            <a:r>
              <a:rPr lang="en-US" sz="1000" dirty="0">
                <a:solidFill>
                  <a:srgbClr val="23254B"/>
                </a:solidFill>
                <a:latin typeface="Verdana" panose="020B0604030504040204" pitchFamily="34" charset="0"/>
                <a:ea typeface="Verdana" panose="020B0604030504040204" pitchFamily="34" charset="0"/>
                <a:cs typeface="Verdana" panose="020B0604030504040204" pitchFamily="34" charset="0"/>
              </a:rPr>
              <a:t>* See Facilitator Guide</a:t>
            </a:r>
          </a:p>
        </p:txBody>
      </p:sp>
      <p:pic>
        <p:nvPicPr>
          <p:cNvPr id="7" name="Picture 6">
            <a:extLst>
              <a:ext uri="{FF2B5EF4-FFF2-40B4-BE49-F238E27FC236}">
                <a16:creationId xmlns:a16="http://schemas.microsoft.com/office/drawing/2014/main" id="{D91FDC86-F96A-C64C-A092-CB923695A7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6537" y="4886315"/>
            <a:ext cx="1040926" cy="1611898"/>
          </a:xfrm>
          <a:prstGeom prst="rect">
            <a:avLst/>
          </a:prstGeom>
        </p:spPr>
      </p:pic>
      <p:pic>
        <p:nvPicPr>
          <p:cNvPr id="20" name="Picture 19">
            <a:extLst>
              <a:ext uri="{FF2B5EF4-FFF2-40B4-BE49-F238E27FC236}">
                <a16:creationId xmlns:a16="http://schemas.microsoft.com/office/drawing/2014/main" id="{8C5AFA90-EF2C-1F45-BF8B-2B732756F75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66975" y="4753876"/>
            <a:ext cx="1970816" cy="1882268"/>
          </a:xfrm>
          <a:prstGeom prst="rect">
            <a:avLst/>
          </a:prstGeom>
        </p:spPr>
      </p:pic>
      <p:cxnSp>
        <p:nvCxnSpPr>
          <p:cNvPr id="9" name="Straight Connector 8">
            <a:extLst>
              <a:ext uri="{FF2B5EF4-FFF2-40B4-BE49-F238E27FC236}">
                <a16:creationId xmlns:a16="http://schemas.microsoft.com/office/drawing/2014/main" id="{BE5CA530-79AC-3A41-AC5F-CECCE1699BDC}"/>
              </a:ext>
            </a:extLst>
          </p:cNvPr>
          <p:cNvCxnSpPr/>
          <p:nvPr/>
        </p:nvCxnSpPr>
        <p:spPr>
          <a:xfrm>
            <a:off x="6927932" y="5121467"/>
            <a:ext cx="209859" cy="205131"/>
          </a:xfrm>
          <a:prstGeom prst="line">
            <a:avLst/>
          </a:prstGeom>
          <a:ln w="34925"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EAB827F-86A1-EB44-8956-285E07331154}"/>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1378133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503463" y="1731172"/>
            <a:ext cx="8137071" cy="3607141"/>
          </a:xfrm>
          <a:prstGeom prst="rect">
            <a:avLst/>
          </a:prstGeom>
          <a:solidFill>
            <a:srgbClr val="EFD164"/>
          </a:solidFill>
        </p:spPr>
        <p:txBody>
          <a:bodyPr wrap="square" rtlCol="0">
            <a:spAutoFit/>
          </a:bodyPr>
          <a:lstStyle/>
          <a:p>
            <a:pPr algn="ctr">
              <a:lnSpc>
                <a:spcPct val="11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Question</a:t>
            </a:r>
            <a:r>
              <a:rPr lang="en-GB" sz="3600" b="1" dirty="0">
                <a:solidFill>
                  <a:srgbClr val="23254B"/>
                </a:solidFill>
                <a:latin typeface="Verdana" panose="020B0604030504040204" pitchFamily="34" charset="0"/>
                <a:ea typeface="Verdana" panose="020B0604030504040204" pitchFamily="34" charset="0"/>
                <a:cs typeface="Verdana" panose="020B0604030504040204" pitchFamily="34" charset="0"/>
              </a:rPr>
              <a:t>:</a:t>
            </a:r>
          </a:p>
          <a:p>
            <a:pPr algn="ctr">
              <a:lnSpc>
                <a:spcPct val="120000"/>
              </a:lnSpc>
            </a:pPr>
            <a:r>
              <a:rPr lang="en-GB" sz="3200" dirty="0">
                <a:solidFill>
                  <a:srgbClr val="23254B"/>
                </a:solidFill>
                <a:latin typeface="Verdana" panose="020B0604030504040204" pitchFamily="34" charset="0"/>
                <a:ea typeface="Verdana" panose="020B0604030504040204" pitchFamily="34" charset="0"/>
                <a:cs typeface="Verdana" panose="020B0604030504040204" pitchFamily="34" charset="0"/>
              </a:rPr>
              <a:t>When have you experienced privilege – an awareness that your advantage was due to a characteristic that society favours, rather than having been earned?</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Privilege</a:t>
            </a:r>
          </a:p>
        </p:txBody>
      </p:sp>
      <p:pic>
        <p:nvPicPr>
          <p:cNvPr id="6" name="Picture 5">
            <a:extLst>
              <a:ext uri="{FF2B5EF4-FFF2-40B4-BE49-F238E27FC236}">
                <a16:creationId xmlns:a16="http://schemas.microsoft.com/office/drawing/2014/main" id="{DE40DD10-B4D0-EA4F-80D8-BD1DFCAB55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63975" y="5186544"/>
            <a:ext cx="1416045" cy="1618337"/>
          </a:xfrm>
          <a:prstGeom prst="rect">
            <a:avLst/>
          </a:prstGeom>
        </p:spPr>
      </p:pic>
      <p:sp>
        <p:nvSpPr>
          <p:cNvPr id="7" name="TextBox 6">
            <a:extLst>
              <a:ext uri="{FF2B5EF4-FFF2-40B4-BE49-F238E27FC236}">
                <a16:creationId xmlns:a16="http://schemas.microsoft.com/office/drawing/2014/main" id="{6C8018C6-904A-A744-8505-376BFD7F5633}"/>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4076225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315684" y="1801218"/>
            <a:ext cx="8512629" cy="3607141"/>
          </a:xfrm>
          <a:prstGeom prst="rect">
            <a:avLst/>
          </a:prstGeom>
          <a:solidFill>
            <a:srgbClr val="EFD164"/>
          </a:solidFill>
        </p:spPr>
        <p:txBody>
          <a:bodyPr wrap="square" rtlCol="0">
            <a:spAutoFit/>
          </a:bodyPr>
          <a:lstStyle/>
          <a:p>
            <a:pPr algn="ctr">
              <a:lnSpc>
                <a:spcPct val="11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Question</a:t>
            </a:r>
            <a:r>
              <a:rPr lang="en-GB" sz="3600" b="1" dirty="0">
                <a:solidFill>
                  <a:srgbClr val="23254B"/>
                </a:solidFill>
                <a:latin typeface="Verdana" panose="020B0604030504040204" pitchFamily="34" charset="0"/>
                <a:ea typeface="Verdana" panose="020B0604030504040204" pitchFamily="34" charset="0"/>
                <a:cs typeface="Verdana" panose="020B0604030504040204" pitchFamily="34" charset="0"/>
              </a:rPr>
              <a:t>:</a:t>
            </a:r>
          </a:p>
          <a:p>
            <a:pPr algn="ctr">
              <a:lnSpc>
                <a:spcPct val="120000"/>
              </a:lnSpc>
            </a:pPr>
            <a:r>
              <a:rPr lang="en-GB" sz="3200" dirty="0">
                <a:solidFill>
                  <a:srgbClr val="23254B"/>
                </a:solidFill>
                <a:latin typeface="Verdana" panose="020B0604030504040204" pitchFamily="34" charset="0"/>
                <a:ea typeface="Verdana" panose="020B0604030504040204" pitchFamily="34" charset="0"/>
                <a:cs typeface="Verdana" panose="020B0604030504040204" pitchFamily="34" charset="0"/>
              </a:rPr>
              <a:t>How does the notion of privilege emerge in your faith tradition or worldview, both in its history and its ideas? How does it intersect with ideas about grace, or notions of superiority?</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Privilege</a:t>
            </a:r>
          </a:p>
        </p:txBody>
      </p:sp>
      <p:pic>
        <p:nvPicPr>
          <p:cNvPr id="7" name="Picture 6">
            <a:extLst>
              <a:ext uri="{FF2B5EF4-FFF2-40B4-BE49-F238E27FC236}">
                <a16:creationId xmlns:a16="http://schemas.microsoft.com/office/drawing/2014/main" id="{50495687-EDEE-C540-8547-6EFEE86389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85704" y="4916800"/>
            <a:ext cx="1572590" cy="1769165"/>
          </a:xfrm>
          <a:prstGeom prst="rect">
            <a:avLst/>
          </a:prstGeom>
        </p:spPr>
      </p:pic>
      <p:sp>
        <p:nvSpPr>
          <p:cNvPr id="6" name="TextBox 5">
            <a:extLst>
              <a:ext uri="{FF2B5EF4-FFF2-40B4-BE49-F238E27FC236}">
                <a16:creationId xmlns:a16="http://schemas.microsoft.com/office/drawing/2014/main" id="{2A2B710B-F1F5-A24B-8F85-03176ADFF711}"/>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3357909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596347" y="1812104"/>
            <a:ext cx="7951304" cy="2696123"/>
          </a:xfrm>
          <a:prstGeom prst="rect">
            <a:avLst/>
          </a:prstGeom>
          <a:solidFill>
            <a:srgbClr val="EFD164"/>
          </a:solidFill>
        </p:spPr>
        <p:txBody>
          <a:bodyPr wrap="square" rtlCol="0">
            <a:spAutoFit/>
          </a:bodyPr>
          <a:lstStyle/>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A diverse community is always changing; it requires flexibility, constant communication and acceptance of change.</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Diversity</a:t>
            </a:r>
          </a:p>
        </p:txBody>
      </p:sp>
      <p:pic>
        <p:nvPicPr>
          <p:cNvPr id="6" name="Picture 5">
            <a:extLst>
              <a:ext uri="{FF2B5EF4-FFF2-40B4-BE49-F238E27FC236}">
                <a16:creationId xmlns:a16="http://schemas.microsoft.com/office/drawing/2014/main" id="{E39FAD72-0962-7240-9FDB-E4814426BD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9126" y="4508227"/>
            <a:ext cx="1908312" cy="2146852"/>
          </a:xfrm>
          <a:prstGeom prst="rect">
            <a:avLst/>
          </a:prstGeom>
        </p:spPr>
      </p:pic>
      <p:pic>
        <p:nvPicPr>
          <p:cNvPr id="9" name="Picture 8">
            <a:extLst>
              <a:ext uri="{FF2B5EF4-FFF2-40B4-BE49-F238E27FC236}">
                <a16:creationId xmlns:a16="http://schemas.microsoft.com/office/drawing/2014/main" id="{ED112902-194A-7849-840F-D0B4456293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22542" y="4739848"/>
            <a:ext cx="1970816" cy="1882268"/>
          </a:xfrm>
          <a:prstGeom prst="rect">
            <a:avLst/>
          </a:prstGeom>
        </p:spPr>
      </p:pic>
      <p:pic>
        <p:nvPicPr>
          <p:cNvPr id="10" name="Picture 9">
            <a:extLst>
              <a:ext uri="{FF2B5EF4-FFF2-40B4-BE49-F238E27FC236}">
                <a16:creationId xmlns:a16="http://schemas.microsoft.com/office/drawing/2014/main" id="{2C3E3887-B4E4-A645-BCAD-5DCAFA773D8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29673" y="4232756"/>
            <a:ext cx="2152472" cy="2459968"/>
          </a:xfrm>
          <a:prstGeom prst="rect">
            <a:avLst/>
          </a:prstGeom>
        </p:spPr>
      </p:pic>
      <p:sp>
        <p:nvSpPr>
          <p:cNvPr id="12" name="Oval 11">
            <a:extLst>
              <a:ext uri="{FF2B5EF4-FFF2-40B4-BE49-F238E27FC236}">
                <a16:creationId xmlns:a16="http://schemas.microsoft.com/office/drawing/2014/main" id="{8E73F0FD-3D84-074C-8E57-60C8E88E6B3E}"/>
              </a:ext>
            </a:extLst>
          </p:cNvPr>
          <p:cNvSpPr/>
          <p:nvPr/>
        </p:nvSpPr>
        <p:spPr>
          <a:xfrm>
            <a:off x="5234214" y="5717932"/>
            <a:ext cx="91839" cy="1014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5EF5EF-2436-874E-982D-C4F24446B2F0}"/>
              </a:ext>
            </a:extLst>
          </p:cNvPr>
          <p:cNvSpPr/>
          <p:nvPr/>
        </p:nvSpPr>
        <p:spPr>
          <a:xfrm>
            <a:off x="5003805" y="5710498"/>
            <a:ext cx="91839" cy="1014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8B53469-7CAF-D049-879B-0980F029358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851464">
            <a:off x="5280153" y="5676522"/>
            <a:ext cx="145659" cy="169370"/>
          </a:xfrm>
          <a:prstGeom prst="rect">
            <a:avLst/>
          </a:prstGeom>
        </p:spPr>
      </p:pic>
      <p:pic>
        <p:nvPicPr>
          <p:cNvPr id="15" name="Picture 14">
            <a:extLst>
              <a:ext uri="{FF2B5EF4-FFF2-40B4-BE49-F238E27FC236}">
                <a16:creationId xmlns:a16="http://schemas.microsoft.com/office/drawing/2014/main" id="{58172C1A-70CB-B04C-9BFB-D8D288CC4B0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851464">
            <a:off x="5042214" y="5683957"/>
            <a:ext cx="145659" cy="169370"/>
          </a:xfrm>
          <a:prstGeom prst="rect">
            <a:avLst/>
          </a:prstGeom>
        </p:spPr>
      </p:pic>
      <p:pic>
        <p:nvPicPr>
          <p:cNvPr id="17" name="Picture 16">
            <a:extLst>
              <a:ext uri="{FF2B5EF4-FFF2-40B4-BE49-F238E27FC236}">
                <a16:creationId xmlns:a16="http://schemas.microsoft.com/office/drawing/2014/main" id="{B85D0922-F596-0849-8668-BEA64F98E33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043725" y="4725583"/>
            <a:ext cx="1424637" cy="1896533"/>
          </a:xfrm>
          <a:prstGeom prst="rect">
            <a:avLst/>
          </a:prstGeom>
        </p:spPr>
      </p:pic>
      <p:sp>
        <p:nvSpPr>
          <p:cNvPr id="18" name="Rectangle 17">
            <a:extLst>
              <a:ext uri="{FF2B5EF4-FFF2-40B4-BE49-F238E27FC236}">
                <a16:creationId xmlns:a16="http://schemas.microsoft.com/office/drawing/2014/main" id="{34D4E14C-F15C-0140-A100-61B70D195006}"/>
              </a:ext>
            </a:extLst>
          </p:cNvPr>
          <p:cNvSpPr/>
          <p:nvPr/>
        </p:nvSpPr>
        <p:spPr>
          <a:xfrm>
            <a:off x="7497176" y="5390551"/>
            <a:ext cx="563685" cy="684060"/>
          </a:xfrm>
          <a:prstGeom prst="rect">
            <a:avLst/>
          </a:prstGeom>
          <a:solidFill>
            <a:srgbClr val="61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9E7DB5-0D16-3C45-A21D-1634D5D615A0}"/>
              </a:ext>
            </a:extLst>
          </p:cNvPr>
          <p:cNvSpPr/>
          <p:nvPr/>
        </p:nvSpPr>
        <p:spPr>
          <a:xfrm>
            <a:off x="7530942" y="5496600"/>
            <a:ext cx="467730" cy="1278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5167B7-4898-1448-99CB-B5749FDF510E}"/>
              </a:ext>
            </a:extLst>
          </p:cNvPr>
          <p:cNvSpPr/>
          <p:nvPr/>
        </p:nvSpPr>
        <p:spPr>
          <a:xfrm>
            <a:off x="7522178" y="5424037"/>
            <a:ext cx="467729" cy="175509"/>
          </a:xfrm>
          <a:prstGeom prst="ellipse">
            <a:avLst/>
          </a:prstGeom>
          <a:solidFill>
            <a:srgbClr val="61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9EBF7BE-3F19-444B-B1D6-3D41FD13E606}"/>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2761211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596347" y="1812104"/>
            <a:ext cx="7951304" cy="2031325"/>
          </a:xfrm>
          <a:prstGeom prst="rect">
            <a:avLst/>
          </a:prstGeom>
          <a:solidFill>
            <a:srgbClr val="EFD164"/>
          </a:solidFill>
        </p:spPr>
        <p:txBody>
          <a:bodyPr wrap="square" rtlCol="0">
            <a:spAutoFit/>
          </a:bodyPr>
          <a:lstStyle/>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The most important skill is listening, deeply and lovingly, without an agenda.</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Diversity</a:t>
            </a:r>
          </a:p>
        </p:txBody>
      </p:sp>
      <p:pic>
        <p:nvPicPr>
          <p:cNvPr id="6" name="Picture 5">
            <a:extLst>
              <a:ext uri="{FF2B5EF4-FFF2-40B4-BE49-F238E27FC236}">
                <a16:creationId xmlns:a16="http://schemas.microsoft.com/office/drawing/2014/main" id="{E39FAD72-0962-7240-9FDB-E4814426BD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9126" y="4508227"/>
            <a:ext cx="1908312" cy="2146852"/>
          </a:xfrm>
          <a:prstGeom prst="rect">
            <a:avLst/>
          </a:prstGeom>
        </p:spPr>
      </p:pic>
      <p:sp>
        <p:nvSpPr>
          <p:cNvPr id="12" name="Oval 11">
            <a:extLst>
              <a:ext uri="{FF2B5EF4-FFF2-40B4-BE49-F238E27FC236}">
                <a16:creationId xmlns:a16="http://schemas.microsoft.com/office/drawing/2014/main" id="{8E73F0FD-3D84-074C-8E57-60C8E88E6B3E}"/>
              </a:ext>
            </a:extLst>
          </p:cNvPr>
          <p:cNvSpPr/>
          <p:nvPr/>
        </p:nvSpPr>
        <p:spPr>
          <a:xfrm>
            <a:off x="5234214" y="5717932"/>
            <a:ext cx="91839" cy="1014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5EF5EF-2436-874E-982D-C4F24446B2F0}"/>
              </a:ext>
            </a:extLst>
          </p:cNvPr>
          <p:cNvSpPr/>
          <p:nvPr/>
        </p:nvSpPr>
        <p:spPr>
          <a:xfrm>
            <a:off x="5003805" y="5710498"/>
            <a:ext cx="91839" cy="1014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8B53469-7CAF-D049-879B-0980F02935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851464">
            <a:off x="5280153" y="5676522"/>
            <a:ext cx="145659" cy="169370"/>
          </a:xfrm>
          <a:prstGeom prst="rect">
            <a:avLst/>
          </a:prstGeom>
        </p:spPr>
      </p:pic>
      <p:pic>
        <p:nvPicPr>
          <p:cNvPr id="15" name="Picture 14">
            <a:extLst>
              <a:ext uri="{FF2B5EF4-FFF2-40B4-BE49-F238E27FC236}">
                <a16:creationId xmlns:a16="http://schemas.microsoft.com/office/drawing/2014/main" id="{58172C1A-70CB-B04C-9BFB-D8D288CC4B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851464">
            <a:off x="5042214" y="5683957"/>
            <a:ext cx="145659" cy="169370"/>
          </a:xfrm>
          <a:prstGeom prst="rect">
            <a:avLst/>
          </a:prstGeom>
        </p:spPr>
      </p:pic>
      <p:pic>
        <p:nvPicPr>
          <p:cNvPr id="17" name="Picture 16">
            <a:extLst>
              <a:ext uri="{FF2B5EF4-FFF2-40B4-BE49-F238E27FC236}">
                <a16:creationId xmlns:a16="http://schemas.microsoft.com/office/drawing/2014/main" id="{B85D0922-F596-0849-8668-BEA64F98E3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86750" y="4725583"/>
            <a:ext cx="1424637" cy="1896533"/>
          </a:xfrm>
          <a:prstGeom prst="rect">
            <a:avLst/>
          </a:prstGeom>
        </p:spPr>
      </p:pic>
      <p:sp>
        <p:nvSpPr>
          <p:cNvPr id="18" name="Rectangle 17">
            <a:extLst>
              <a:ext uri="{FF2B5EF4-FFF2-40B4-BE49-F238E27FC236}">
                <a16:creationId xmlns:a16="http://schemas.microsoft.com/office/drawing/2014/main" id="{34D4E14C-F15C-0140-A100-61B70D195006}"/>
              </a:ext>
            </a:extLst>
          </p:cNvPr>
          <p:cNvSpPr/>
          <p:nvPr/>
        </p:nvSpPr>
        <p:spPr>
          <a:xfrm>
            <a:off x="6952727" y="5390551"/>
            <a:ext cx="563685" cy="684060"/>
          </a:xfrm>
          <a:prstGeom prst="rect">
            <a:avLst/>
          </a:prstGeom>
          <a:solidFill>
            <a:srgbClr val="61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9E7DB5-0D16-3C45-A21D-1634D5D615A0}"/>
              </a:ext>
            </a:extLst>
          </p:cNvPr>
          <p:cNvSpPr/>
          <p:nvPr/>
        </p:nvSpPr>
        <p:spPr>
          <a:xfrm>
            <a:off x="6973967" y="5496600"/>
            <a:ext cx="467730" cy="1611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5167B7-4898-1448-99CB-B5749FDF510E}"/>
              </a:ext>
            </a:extLst>
          </p:cNvPr>
          <p:cNvSpPr/>
          <p:nvPr/>
        </p:nvSpPr>
        <p:spPr>
          <a:xfrm>
            <a:off x="6970750" y="5357671"/>
            <a:ext cx="467729" cy="175509"/>
          </a:xfrm>
          <a:prstGeom prst="ellipse">
            <a:avLst/>
          </a:prstGeom>
          <a:solidFill>
            <a:srgbClr val="61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542847-DFC1-BB42-B83C-67E0D252E7D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94619" y="4732956"/>
            <a:ext cx="2011932" cy="1843809"/>
          </a:xfrm>
          <a:prstGeom prst="rect">
            <a:avLst/>
          </a:prstGeom>
        </p:spPr>
      </p:pic>
      <p:pic>
        <p:nvPicPr>
          <p:cNvPr id="11" name="Picture 10">
            <a:extLst>
              <a:ext uri="{FF2B5EF4-FFF2-40B4-BE49-F238E27FC236}">
                <a16:creationId xmlns:a16="http://schemas.microsoft.com/office/drawing/2014/main" id="{7BF8E6D6-B62E-DB4B-83E5-7BD407C8F6D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909527" y="4394198"/>
            <a:ext cx="1544486" cy="2147463"/>
          </a:xfrm>
          <a:prstGeom prst="rect">
            <a:avLst/>
          </a:prstGeom>
        </p:spPr>
      </p:pic>
      <p:pic>
        <p:nvPicPr>
          <p:cNvPr id="23" name="Picture 22">
            <a:extLst>
              <a:ext uri="{FF2B5EF4-FFF2-40B4-BE49-F238E27FC236}">
                <a16:creationId xmlns:a16="http://schemas.microsoft.com/office/drawing/2014/main" id="{724709EB-E377-D248-A4F3-682134D8927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223650">
            <a:off x="1991059" y="5166783"/>
            <a:ext cx="145888" cy="156563"/>
          </a:xfrm>
          <a:prstGeom prst="rect">
            <a:avLst/>
          </a:prstGeom>
        </p:spPr>
      </p:pic>
      <p:pic>
        <p:nvPicPr>
          <p:cNvPr id="24" name="Picture 23">
            <a:extLst>
              <a:ext uri="{FF2B5EF4-FFF2-40B4-BE49-F238E27FC236}">
                <a16:creationId xmlns:a16="http://schemas.microsoft.com/office/drawing/2014/main" id="{C31E3032-DE5F-F64D-95A3-A4E4AC5D7E1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223650">
            <a:off x="2409341" y="5165848"/>
            <a:ext cx="145888" cy="156563"/>
          </a:xfrm>
          <a:prstGeom prst="rect">
            <a:avLst/>
          </a:prstGeom>
        </p:spPr>
      </p:pic>
      <p:pic>
        <p:nvPicPr>
          <p:cNvPr id="26" name="Picture 25">
            <a:extLst>
              <a:ext uri="{FF2B5EF4-FFF2-40B4-BE49-F238E27FC236}">
                <a16:creationId xmlns:a16="http://schemas.microsoft.com/office/drawing/2014/main" id="{13571155-F736-534D-A7A8-9E9EF62D990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352459">
            <a:off x="3878905" y="5638834"/>
            <a:ext cx="130118" cy="102517"/>
          </a:xfrm>
          <a:prstGeom prst="rect">
            <a:avLst/>
          </a:prstGeom>
        </p:spPr>
      </p:pic>
      <p:pic>
        <p:nvPicPr>
          <p:cNvPr id="27" name="Picture 26">
            <a:extLst>
              <a:ext uri="{FF2B5EF4-FFF2-40B4-BE49-F238E27FC236}">
                <a16:creationId xmlns:a16="http://schemas.microsoft.com/office/drawing/2014/main" id="{2D753CC2-356F-0340-8A4B-536A07FB2E1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352459">
            <a:off x="3550969" y="5653356"/>
            <a:ext cx="130118" cy="102517"/>
          </a:xfrm>
          <a:prstGeom prst="rect">
            <a:avLst/>
          </a:prstGeom>
        </p:spPr>
      </p:pic>
      <p:sp>
        <p:nvSpPr>
          <p:cNvPr id="28" name="Oval 27">
            <a:extLst>
              <a:ext uri="{FF2B5EF4-FFF2-40B4-BE49-F238E27FC236}">
                <a16:creationId xmlns:a16="http://schemas.microsoft.com/office/drawing/2014/main" id="{FFD5C428-33E4-E44B-9F5F-DF4AE7EE0746}"/>
              </a:ext>
            </a:extLst>
          </p:cNvPr>
          <p:cNvSpPr/>
          <p:nvPr/>
        </p:nvSpPr>
        <p:spPr>
          <a:xfrm>
            <a:off x="4785604" y="5811918"/>
            <a:ext cx="217798" cy="347925"/>
          </a:xfrm>
          <a:prstGeom prst="ellipse">
            <a:avLst/>
          </a:prstGeom>
          <a:solidFill>
            <a:srgbClr val="DB1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F689838-18DA-9B4F-AC9C-BD4F1521BA20}"/>
              </a:ext>
            </a:extLst>
          </p:cNvPr>
          <p:cNvSpPr/>
          <p:nvPr/>
        </p:nvSpPr>
        <p:spPr>
          <a:xfrm>
            <a:off x="4852458" y="5903609"/>
            <a:ext cx="702855" cy="285954"/>
          </a:xfrm>
          <a:prstGeom prst="ellipse">
            <a:avLst/>
          </a:prstGeom>
          <a:solidFill>
            <a:srgbClr val="DB1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4FA5C13-DA94-244B-AB04-9FCC678CE2FB}"/>
              </a:ext>
            </a:extLst>
          </p:cNvPr>
          <p:cNvSpPr/>
          <p:nvPr/>
        </p:nvSpPr>
        <p:spPr>
          <a:xfrm rot="18976815">
            <a:off x="5248678" y="5922144"/>
            <a:ext cx="360304" cy="156648"/>
          </a:xfrm>
          <a:prstGeom prst="ellipse">
            <a:avLst/>
          </a:prstGeom>
          <a:solidFill>
            <a:srgbClr val="DB1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6F61D93-3555-3F4A-A157-E4FD531E0F7A}"/>
              </a:ext>
            </a:extLst>
          </p:cNvPr>
          <p:cNvSpPr/>
          <p:nvPr/>
        </p:nvSpPr>
        <p:spPr>
          <a:xfrm>
            <a:off x="3508000" y="5811918"/>
            <a:ext cx="327936" cy="244397"/>
          </a:xfrm>
          <a:prstGeom prst="ellipse">
            <a:avLst/>
          </a:prstGeom>
          <a:solidFill>
            <a:srgbClr val="538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61F2707-DBE4-B64D-B555-1806B6157ABB}"/>
              </a:ext>
            </a:extLst>
          </p:cNvPr>
          <p:cNvSpPr/>
          <p:nvPr/>
        </p:nvSpPr>
        <p:spPr>
          <a:xfrm>
            <a:off x="1699053" y="5390551"/>
            <a:ext cx="969379" cy="874325"/>
          </a:xfrm>
          <a:prstGeom prst="ellipse">
            <a:avLst/>
          </a:prstGeom>
          <a:solidFill>
            <a:srgbClr val="154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60616CA-4B5A-D149-B56A-08F56F6EADBA}"/>
              </a:ext>
            </a:extLst>
          </p:cNvPr>
          <p:cNvSpPr/>
          <p:nvPr/>
        </p:nvSpPr>
        <p:spPr>
          <a:xfrm>
            <a:off x="2432884" y="5474406"/>
            <a:ext cx="244454" cy="229536"/>
          </a:xfrm>
          <a:prstGeom prst="ellipse">
            <a:avLst/>
          </a:prstGeom>
          <a:solidFill>
            <a:srgbClr val="154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430025F-B32A-0844-A881-2EB104AFF410}"/>
              </a:ext>
            </a:extLst>
          </p:cNvPr>
          <p:cNvSpPr/>
          <p:nvPr/>
        </p:nvSpPr>
        <p:spPr>
          <a:xfrm>
            <a:off x="3602126" y="5609739"/>
            <a:ext cx="90201" cy="51175"/>
          </a:xfrm>
          <a:prstGeom prst="rect">
            <a:avLst/>
          </a:prstGeom>
          <a:solidFill>
            <a:srgbClr val="538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E665BA5-2ADE-9C45-B869-93E8A2492EE8}"/>
              </a:ext>
            </a:extLst>
          </p:cNvPr>
          <p:cNvSpPr/>
          <p:nvPr/>
        </p:nvSpPr>
        <p:spPr>
          <a:xfrm>
            <a:off x="3900626" y="5598182"/>
            <a:ext cx="90201" cy="51175"/>
          </a:xfrm>
          <a:prstGeom prst="rect">
            <a:avLst/>
          </a:prstGeom>
          <a:solidFill>
            <a:srgbClr val="538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BF9E2E0-A4CA-5C4E-9955-9289F4FF333B}"/>
              </a:ext>
            </a:extLst>
          </p:cNvPr>
          <p:cNvSpPr/>
          <p:nvPr/>
        </p:nvSpPr>
        <p:spPr>
          <a:xfrm>
            <a:off x="4000026" y="5667166"/>
            <a:ext cx="90201" cy="51175"/>
          </a:xfrm>
          <a:prstGeom prst="rect">
            <a:avLst/>
          </a:prstGeom>
          <a:solidFill>
            <a:srgbClr val="538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2750800-00E5-1049-A979-D15733F193D4}"/>
              </a:ext>
            </a:extLst>
          </p:cNvPr>
          <p:cNvSpPr/>
          <p:nvPr/>
        </p:nvSpPr>
        <p:spPr>
          <a:xfrm rot="5400000">
            <a:off x="3643293" y="5720164"/>
            <a:ext cx="90201" cy="28800"/>
          </a:xfrm>
          <a:prstGeom prst="rect">
            <a:avLst/>
          </a:prstGeom>
          <a:solidFill>
            <a:srgbClr val="538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E1507A4-09E3-1644-9734-9CEB3E801965}"/>
              </a:ext>
            </a:extLst>
          </p:cNvPr>
          <p:cNvSpPr/>
          <p:nvPr/>
        </p:nvSpPr>
        <p:spPr>
          <a:xfrm rot="207672">
            <a:off x="3466373" y="5656148"/>
            <a:ext cx="90201" cy="51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BCC1E25-E848-0B4D-9D17-3F3A14A34158}"/>
              </a:ext>
            </a:extLst>
          </p:cNvPr>
          <p:cNvSpPr/>
          <p:nvPr/>
        </p:nvSpPr>
        <p:spPr>
          <a:xfrm rot="21368604">
            <a:off x="3802396" y="5658121"/>
            <a:ext cx="90201" cy="47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06DDA92-F4B0-DE4B-B811-C0F00E72E994}"/>
              </a:ext>
            </a:extLst>
          </p:cNvPr>
          <p:cNvSpPr/>
          <p:nvPr/>
        </p:nvSpPr>
        <p:spPr>
          <a:xfrm>
            <a:off x="7170205" y="5511851"/>
            <a:ext cx="100306" cy="80568"/>
          </a:xfrm>
          <a:prstGeom prst="ellipse">
            <a:avLst/>
          </a:prstGeom>
          <a:solidFill>
            <a:srgbClr val="61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A6EF184-ECEC-8B49-8F38-DCDFA2FE16FA}"/>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4008483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43542" y="1704633"/>
            <a:ext cx="9056914" cy="3662541"/>
          </a:xfrm>
          <a:prstGeom prst="rect">
            <a:avLst/>
          </a:prstGeom>
          <a:solidFill>
            <a:srgbClr val="EFD164"/>
          </a:solidFill>
        </p:spPr>
        <p:txBody>
          <a:bodyPr wrap="square" rtlCol="0">
            <a:spAutoFit/>
          </a:bodyPr>
          <a:lstStyle/>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Question:</a:t>
            </a:r>
          </a:p>
          <a:p>
            <a:pPr algn="ctr">
              <a:lnSpc>
                <a:spcPct val="120000"/>
              </a:lnSpc>
            </a:pPr>
            <a:r>
              <a:rPr lang="en-GB" sz="3200" dirty="0">
                <a:solidFill>
                  <a:srgbClr val="23254B"/>
                </a:solidFill>
                <a:latin typeface="Verdana" panose="020B0604030504040204" pitchFamily="34" charset="0"/>
                <a:ea typeface="Verdana" panose="020B0604030504040204" pitchFamily="34" charset="0"/>
                <a:cs typeface="Verdana" panose="020B0604030504040204" pitchFamily="34" charset="0"/>
              </a:rPr>
              <a:t>What does your faith tradition or worldview teach about diversity in relation to unity, justice and peace?</a:t>
            </a:r>
          </a:p>
          <a:p>
            <a:pPr algn="ctr">
              <a:lnSpc>
                <a:spcPct val="120000"/>
              </a:lnSpc>
            </a:pPr>
            <a:r>
              <a:rPr lang="en-GB" sz="3200" dirty="0">
                <a:solidFill>
                  <a:srgbClr val="23254B"/>
                </a:solidFill>
                <a:latin typeface="Verdana" panose="020B0604030504040204" pitchFamily="34" charset="0"/>
                <a:ea typeface="Verdana" panose="020B0604030504040204" pitchFamily="34" charset="0"/>
                <a:cs typeface="Verdana" panose="020B0604030504040204" pitchFamily="34" charset="0"/>
              </a:rPr>
              <a:t>What examples does it present of listening and moving outside of one’s comfort zone? </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Diversity</a:t>
            </a:r>
          </a:p>
        </p:txBody>
      </p:sp>
      <p:pic>
        <p:nvPicPr>
          <p:cNvPr id="41" name="Picture 40">
            <a:extLst>
              <a:ext uri="{FF2B5EF4-FFF2-40B4-BE49-F238E27FC236}">
                <a16:creationId xmlns:a16="http://schemas.microsoft.com/office/drawing/2014/main" id="{32BFD84B-FB12-0D4E-9D98-FC23BDE52B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85704" y="4979978"/>
            <a:ext cx="1572590" cy="1769165"/>
          </a:xfrm>
          <a:prstGeom prst="rect">
            <a:avLst/>
          </a:prstGeom>
        </p:spPr>
      </p:pic>
      <p:sp>
        <p:nvSpPr>
          <p:cNvPr id="6" name="TextBox 5">
            <a:extLst>
              <a:ext uri="{FF2B5EF4-FFF2-40B4-BE49-F238E27FC236}">
                <a16:creationId xmlns:a16="http://schemas.microsoft.com/office/drawing/2014/main" id="{A7104792-167D-CF45-AD1A-8ED20D22F047}"/>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4219484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596347" y="1812104"/>
            <a:ext cx="7951304" cy="3360920"/>
          </a:xfrm>
          <a:prstGeom prst="rect">
            <a:avLst/>
          </a:prstGeom>
          <a:solidFill>
            <a:srgbClr val="EFD164"/>
          </a:solidFill>
        </p:spPr>
        <p:txBody>
          <a:bodyPr wrap="square" rtlCol="0">
            <a:spAutoFit/>
          </a:bodyPr>
          <a:lstStyle/>
          <a:p>
            <a:pPr algn="ctr">
              <a:lnSpc>
                <a:spcPct val="120000"/>
              </a:lnSpc>
            </a:pPr>
            <a:r>
              <a:rPr lang="en-GB" sz="3600" b="1" dirty="0">
                <a:solidFill>
                  <a:srgbClr val="23254B"/>
                </a:solidFill>
                <a:latin typeface="Verdana" panose="020B0604030504040204" pitchFamily="34" charset="0"/>
                <a:ea typeface="Verdana" panose="020B0604030504040204" pitchFamily="34" charset="0"/>
                <a:cs typeface="Verdana" panose="020B0604030504040204" pitchFamily="34" charset="0"/>
              </a:rPr>
              <a:t>Question</a:t>
            </a: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a:t>
            </a:r>
          </a:p>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What challenges does a diverse group bring? Is there ever a reason to have groups with limited diversity? </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b="1" dirty="0">
                <a:solidFill>
                  <a:srgbClr val="EFD164"/>
                </a:solidFill>
                <a:latin typeface="Verdana" panose="020B0604030504040204" pitchFamily="34" charset="0"/>
                <a:ea typeface="Verdana" panose="020B0604030504040204" pitchFamily="34" charset="0"/>
                <a:cs typeface="Verdana" panose="020B0604030504040204" pitchFamily="34" charset="0"/>
              </a:rPr>
              <a:t>Diversity</a:t>
            </a:r>
          </a:p>
        </p:txBody>
      </p:sp>
      <p:pic>
        <p:nvPicPr>
          <p:cNvPr id="6" name="Picture 5">
            <a:extLst>
              <a:ext uri="{FF2B5EF4-FFF2-40B4-BE49-F238E27FC236}">
                <a16:creationId xmlns:a16="http://schemas.microsoft.com/office/drawing/2014/main" id="{A7EF6DD7-1C6A-084D-9528-C3E8DF2CD1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63975" y="5186544"/>
            <a:ext cx="1416045" cy="1618337"/>
          </a:xfrm>
          <a:prstGeom prst="rect">
            <a:avLst/>
          </a:prstGeom>
        </p:spPr>
      </p:pic>
      <p:sp>
        <p:nvSpPr>
          <p:cNvPr id="7" name="TextBox 6">
            <a:extLst>
              <a:ext uri="{FF2B5EF4-FFF2-40B4-BE49-F238E27FC236}">
                <a16:creationId xmlns:a16="http://schemas.microsoft.com/office/drawing/2014/main" id="{03476BBA-0DE0-B844-9C26-C5E7268FE348}"/>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4048866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CB6A9-1CF0-F344-B2CC-2D65E438E3E2}"/>
              </a:ext>
            </a:extLst>
          </p:cNvPr>
          <p:cNvSpPr txBox="1"/>
          <p:nvPr/>
        </p:nvSpPr>
        <p:spPr>
          <a:xfrm>
            <a:off x="596347" y="1812104"/>
            <a:ext cx="7951304" cy="2031325"/>
          </a:xfrm>
          <a:prstGeom prst="rect">
            <a:avLst/>
          </a:prstGeom>
          <a:solidFill>
            <a:srgbClr val="EFD164"/>
          </a:solidFill>
        </p:spPr>
        <p:txBody>
          <a:bodyPr wrap="square" rtlCol="0">
            <a:spAutoFit/>
          </a:bodyPr>
          <a:lstStyle/>
          <a:p>
            <a:pPr algn="ctr">
              <a:lnSpc>
                <a:spcPct val="120000"/>
              </a:lnSpc>
            </a:pPr>
            <a:r>
              <a:rPr lang="en-GB" sz="3600" b="1" dirty="0">
                <a:solidFill>
                  <a:srgbClr val="23254B"/>
                </a:solidFill>
                <a:latin typeface="Verdana" panose="020B0604030504040204" pitchFamily="34" charset="0"/>
                <a:ea typeface="Verdana" panose="020B0604030504040204" pitchFamily="34" charset="0"/>
                <a:cs typeface="Verdana" panose="020B0604030504040204" pitchFamily="34" charset="0"/>
              </a:rPr>
              <a:t>Question:</a:t>
            </a:r>
          </a:p>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What are the benefits of creating diverse communities?</a:t>
            </a:r>
          </a:p>
        </p:txBody>
      </p:sp>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b="1" dirty="0">
                <a:solidFill>
                  <a:srgbClr val="EFD164"/>
                </a:solidFill>
                <a:latin typeface="Verdana" panose="020B0604030504040204" pitchFamily="34" charset="0"/>
                <a:ea typeface="Verdana" panose="020B0604030504040204" pitchFamily="34" charset="0"/>
                <a:cs typeface="Verdana" panose="020B0604030504040204" pitchFamily="34" charset="0"/>
              </a:rPr>
              <a:t>Diversity</a:t>
            </a:r>
          </a:p>
        </p:txBody>
      </p:sp>
      <p:pic>
        <p:nvPicPr>
          <p:cNvPr id="7" name="Picture 6">
            <a:extLst>
              <a:ext uri="{FF2B5EF4-FFF2-40B4-BE49-F238E27FC236}">
                <a16:creationId xmlns:a16="http://schemas.microsoft.com/office/drawing/2014/main" id="{827B2BFC-6CB8-2C4F-94C0-6566B5B327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03387" y="5473148"/>
            <a:ext cx="1337226" cy="1277145"/>
          </a:xfrm>
          <a:prstGeom prst="rect">
            <a:avLst/>
          </a:prstGeom>
        </p:spPr>
      </p:pic>
      <p:sp>
        <p:nvSpPr>
          <p:cNvPr id="6" name="TextBox 5">
            <a:extLst>
              <a:ext uri="{FF2B5EF4-FFF2-40B4-BE49-F238E27FC236}">
                <a16:creationId xmlns:a16="http://schemas.microsoft.com/office/drawing/2014/main" id="{0B6FFE74-6341-D942-BB47-4EAA183345C8}"/>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2619401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179614" y="113335"/>
            <a:ext cx="8817429" cy="1325563"/>
          </a:xfrm>
          <a:noFill/>
        </p:spPr>
        <p:txBody>
          <a:bodyPr/>
          <a:lstStyle/>
          <a:p>
            <a:r>
              <a:rPr lang="en-US" b="1" dirty="0">
                <a:solidFill>
                  <a:srgbClr val="EFD164"/>
                </a:solidFill>
                <a:latin typeface="Verdana" panose="020B0604030504040204" pitchFamily="34" charset="0"/>
                <a:ea typeface="Verdana" panose="020B0604030504040204" pitchFamily="34" charset="0"/>
                <a:cs typeface="Verdana" panose="020B0604030504040204" pitchFamily="34" charset="0"/>
              </a:rPr>
              <a:t>Hopes for community</a:t>
            </a:r>
          </a:p>
        </p:txBody>
      </p:sp>
      <p:sp>
        <p:nvSpPr>
          <p:cNvPr id="8" name="TextBox 7">
            <a:extLst>
              <a:ext uri="{FF2B5EF4-FFF2-40B4-BE49-F238E27FC236}">
                <a16:creationId xmlns:a16="http://schemas.microsoft.com/office/drawing/2014/main" id="{1A6CB6A9-1CF0-F344-B2CC-2D65E438E3E2}"/>
              </a:ext>
            </a:extLst>
          </p:cNvPr>
          <p:cNvSpPr txBox="1"/>
          <p:nvPr/>
        </p:nvSpPr>
        <p:spPr>
          <a:xfrm>
            <a:off x="305232" y="1807199"/>
            <a:ext cx="4148528" cy="4025717"/>
          </a:xfrm>
          <a:prstGeom prst="rect">
            <a:avLst/>
          </a:prstGeom>
          <a:solidFill>
            <a:srgbClr val="EFD164"/>
          </a:solidFill>
        </p:spPr>
        <p:txBody>
          <a:bodyPr wrap="square" rtlCol="0">
            <a:spAutoFit/>
          </a:bodyPr>
          <a:lstStyle/>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What will a ‘new creation’ look like? What steps can we take, both individually and together?</a:t>
            </a:r>
          </a:p>
        </p:txBody>
      </p:sp>
      <p:pic>
        <p:nvPicPr>
          <p:cNvPr id="7" name="Picture 6">
            <a:extLst>
              <a:ext uri="{FF2B5EF4-FFF2-40B4-BE49-F238E27FC236}">
                <a16:creationId xmlns:a16="http://schemas.microsoft.com/office/drawing/2014/main" id="{6877F33D-9DAC-2E4B-AF10-5919030F2C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0" y="1552232"/>
            <a:ext cx="4361981" cy="4780049"/>
          </a:xfrm>
          <a:prstGeom prst="rect">
            <a:avLst/>
          </a:prstGeom>
        </p:spPr>
      </p:pic>
      <p:sp>
        <p:nvSpPr>
          <p:cNvPr id="6" name="TextBox 5">
            <a:extLst>
              <a:ext uri="{FF2B5EF4-FFF2-40B4-BE49-F238E27FC236}">
                <a16:creationId xmlns:a16="http://schemas.microsoft.com/office/drawing/2014/main" id="{AA066306-CC97-094F-904F-49D1D685D01C}"/>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317828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FAB00C-3683-0341-950A-EAC9AEDCD59F}"/>
              </a:ext>
            </a:extLst>
          </p:cNvPr>
          <p:cNvSpPr/>
          <p:nvPr/>
        </p:nvSpPr>
        <p:spPr>
          <a:xfrm>
            <a:off x="0" y="0"/>
            <a:ext cx="9144000" cy="6857999"/>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E67C3A-0BC1-8B4B-8A9A-4BBC32CBFA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916" y="520260"/>
            <a:ext cx="7735825" cy="5890301"/>
          </a:xfrm>
          <a:prstGeom prst="rect">
            <a:avLst/>
          </a:prstGeom>
        </p:spPr>
      </p:pic>
      <p:sp>
        <p:nvSpPr>
          <p:cNvPr id="4" name="TextBox 3">
            <a:extLst>
              <a:ext uri="{FF2B5EF4-FFF2-40B4-BE49-F238E27FC236}">
                <a16:creationId xmlns:a16="http://schemas.microsoft.com/office/drawing/2014/main" id="{BFDD08C7-EBFC-A64F-AEF5-AA509CB94960}"/>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3269411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401993-1DC5-D34F-A7ED-1983EC5A5D2F}"/>
              </a:ext>
            </a:extLst>
          </p:cNvPr>
          <p:cNvSpPr>
            <a:spLocks noGrp="1"/>
          </p:cNvSpPr>
          <p:nvPr>
            <p:ph idx="1"/>
          </p:nvPr>
        </p:nvSpPr>
        <p:spPr>
          <a:xfrm>
            <a:off x="662609" y="1166190"/>
            <a:ext cx="7972011" cy="5552662"/>
          </a:xfrm>
        </p:spPr>
        <p:txBody>
          <a:bodyPr>
            <a:normAutofit fontScale="47500" lnSpcReduction="20000"/>
          </a:bodyPr>
          <a:lstStyle/>
          <a:p>
            <a:pPr marL="0" indent="0">
              <a:lnSpc>
                <a:spcPct val="120000"/>
              </a:lnSpc>
              <a:buNone/>
            </a:pPr>
            <a:r>
              <a:rPr lang="en-GB" sz="3100" dirty="0">
                <a:latin typeface="Verdana" panose="020B0604030504040204" pitchFamily="34" charset="0"/>
                <a:ea typeface="Verdana" panose="020B0604030504040204" pitchFamily="34" charset="0"/>
                <a:cs typeface="Verdana" panose="020B0604030504040204" pitchFamily="34" charset="0"/>
              </a:rPr>
              <a:t>This PowerPoint, produced by the Susanna Wesley Foundation (SWF), is designed to accompany the booklet </a:t>
            </a:r>
            <a:r>
              <a:rPr lang="en-GB" sz="3100" i="1" dirty="0">
                <a:latin typeface="Verdana" panose="020B0604030504040204" pitchFamily="34" charset="0"/>
                <a:ea typeface="Verdana" panose="020B0604030504040204" pitchFamily="34" charset="0"/>
                <a:cs typeface="Verdana" panose="020B0604030504040204" pitchFamily="34" charset="0"/>
              </a:rPr>
              <a:t>Diversity, Otherness and Privilege</a:t>
            </a:r>
            <a:r>
              <a:rPr lang="en-GB" sz="3100" dirty="0">
                <a:latin typeface="Verdana" panose="020B0604030504040204" pitchFamily="34" charset="0"/>
                <a:ea typeface="Verdana" panose="020B0604030504040204" pitchFamily="34" charset="0"/>
                <a:cs typeface="Verdana" panose="020B0604030504040204" pitchFamily="34" charset="0"/>
              </a:rPr>
              <a:t>, available from the SWF. It is intended to work alongside the handout of visual models and the Facilitator Guide, available on the SWF website. Together these resources support a series of small group discussions.</a:t>
            </a:r>
          </a:p>
          <a:p>
            <a:pPr marL="0" indent="0">
              <a:lnSpc>
                <a:spcPct val="120000"/>
              </a:lnSpc>
              <a:buNone/>
            </a:pPr>
            <a:r>
              <a:rPr lang="en-GB" sz="3100" dirty="0">
                <a:latin typeface="Verdana" panose="020B0604030504040204" pitchFamily="34" charset="0"/>
                <a:ea typeface="Verdana" panose="020B0604030504040204" pitchFamily="34" charset="0"/>
                <a:cs typeface="Verdana" panose="020B0604030504040204" pitchFamily="34" charset="0"/>
              </a:rPr>
              <a:t>This resource pack is intended to help communities to consider all kinds of diversity, and their own sense of otherness and privilege, both individually and, most crucially, in community.</a:t>
            </a:r>
          </a:p>
          <a:p>
            <a:pPr marL="0" indent="0">
              <a:lnSpc>
                <a:spcPct val="120000"/>
              </a:lnSpc>
              <a:buNone/>
            </a:pPr>
            <a:r>
              <a:rPr lang="en-GB" sz="3100" dirty="0">
                <a:latin typeface="Verdana" panose="020B0604030504040204" pitchFamily="34" charset="0"/>
                <a:ea typeface="Verdana" panose="020B0604030504040204" pitchFamily="34" charset="0"/>
                <a:cs typeface="Verdana" panose="020B0604030504040204" pitchFamily="34" charset="0"/>
              </a:rPr>
              <a:t>Obviously a resource like this cannot cover this complex topic comprehensively. We trust that it will nonetheless stimulate questions and discussion within communities, and generate conversation, empathy and understanding as an ongoing practice.</a:t>
            </a:r>
          </a:p>
          <a:p>
            <a:pPr marL="0" indent="0">
              <a:lnSpc>
                <a:spcPct val="120000"/>
              </a:lnSpc>
              <a:buNone/>
            </a:pPr>
            <a:endParaRPr lang="en-GB" sz="3100" dirty="0">
              <a:latin typeface="Verdana" panose="020B0604030504040204" pitchFamily="34" charset="0"/>
              <a:ea typeface="Verdana" panose="020B0604030504040204" pitchFamily="34" charset="0"/>
              <a:cs typeface="Verdana" panose="020B0604030504040204" pitchFamily="34" charset="0"/>
            </a:endParaRPr>
          </a:p>
          <a:p>
            <a:pPr marL="0" indent="0">
              <a:lnSpc>
                <a:spcPct val="120000"/>
              </a:lnSpc>
              <a:buNone/>
            </a:pPr>
            <a:endParaRPr lang="en-GB" sz="3100" dirty="0">
              <a:latin typeface="Verdana" panose="020B0604030504040204" pitchFamily="34" charset="0"/>
              <a:ea typeface="Verdana" panose="020B0604030504040204" pitchFamily="34" charset="0"/>
              <a:cs typeface="Verdana" panose="020B0604030504040204" pitchFamily="34" charset="0"/>
            </a:endParaRPr>
          </a:p>
          <a:p>
            <a:pPr marL="0" indent="0">
              <a:lnSpc>
                <a:spcPct val="120000"/>
              </a:lnSpc>
              <a:buNone/>
            </a:pPr>
            <a:r>
              <a:rPr lang="en-GB" sz="3100" dirty="0">
                <a:latin typeface="Verdana" panose="020B0604030504040204" pitchFamily="34" charset="0"/>
                <a:ea typeface="Verdana" panose="020B0604030504040204" pitchFamily="34" charset="0"/>
                <a:cs typeface="Verdana" panose="020B0604030504040204" pitchFamily="34" charset="0"/>
              </a:rPr>
              <a:t>susannawesleyfoundation.org</a:t>
            </a:r>
          </a:p>
          <a:p>
            <a:pPr marL="0" indent="0">
              <a:lnSpc>
                <a:spcPct val="120000"/>
              </a:lnSpc>
              <a:buNone/>
            </a:pPr>
            <a:r>
              <a:rPr lang="en-GB" sz="3100" dirty="0">
                <a:latin typeface="Verdana" panose="020B0604030504040204" pitchFamily="34" charset="0"/>
                <a:ea typeface="Verdana" panose="020B0604030504040204" pitchFamily="34" charset="0"/>
                <a:cs typeface="Verdana" panose="020B0604030504040204" pitchFamily="34" charset="0"/>
                <a:hlinkClick r:id="rId3"/>
              </a:rPr>
              <a:t>SWF@roehampton.ac.uk</a:t>
            </a:r>
            <a:endParaRPr lang="en-GB" sz="3100" dirty="0">
              <a:latin typeface="Verdana" panose="020B0604030504040204" pitchFamily="34" charset="0"/>
              <a:ea typeface="Verdana" panose="020B0604030504040204" pitchFamily="34" charset="0"/>
              <a:cs typeface="Verdana" panose="020B0604030504040204" pitchFamily="34" charset="0"/>
            </a:endParaRPr>
          </a:p>
          <a:p>
            <a:pPr marL="0" indent="0">
              <a:lnSpc>
                <a:spcPct val="120000"/>
              </a:lnSpc>
              <a:spcBef>
                <a:spcPts val="2800"/>
              </a:spcBef>
              <a:buNone/>
            </a:pPr>
            <a:r>
              <a:rPr lang="en-GB" sz="1900" dirty="0">
                <a:latin typeface="Verdana" panose="020B0604030504040204" pitchFamily="34" charset="0"/>
                <a:ea typeface="Verdana" panose="020B0604030504040204" pitchFamily="34" charset="0"/>
                <a:cs typeface="Verdana" panose="020B0604030504040204" pitchFamily="34" charset="0"/>
              </a:rPr>
              <a:t>‘critter’ drawings from picmonkey.com</a:t>
            </a:r>
          </a:p>
          <a:p>
            <a:pPr marL="0" indent="0">
              <a:lnSpc>
                <a:spcPct val="120000"/>
              </a:lnSpc>
              <a:spcBef>
                <a:spcPts val="0"/>
              </a:spcBef>
              <a:buNone/>
            </a:pPr>
            <a:r>
              <a:rPr lang="en-GB" sz="1900" dirty="0">
                <a:latin typeface="Verdana" panose="020B0604030504040204" pitchFamily="34" charset="0"/>
                <a:ea typeface="Verdana" panose="020B0604030504040204" pitchFamily="34" charset="0"/>
                <a:cs typeface="Verdana" panose="020B0604030504040204" pitchFamily="34" charset="0"/>
              </a:rPr>
              <a:t>Other content © Susanna Wesley Foundation 2019</a:t>
            </a:r>
          </a:p>
          <a:p>
            <a:pPr marL="0" indent="0">
              <a:lnSpc>
                <a:spcPct val="120000"/>
              </a:lnSpc>
              <a:spcBef>
                <a:spcPts val="0"/>
              </a:spcBef>
              <a:buNone/>
            </a:pPr>
            <a:r>
              <a:rPr lang="en-GB" sz="1900" dirty="0">
                <a:latin typeface="Verdana" panose="020B0604030504040204" pitchFamily="34" charset="0"/>
                <a:ea typeface="Verdana" panose="020B0604030504040204" pitchFamily="34" charset="0"/>
                <a:cs typeface="Verdana" panose="020B0604030504040204" pitchFamily="34" charset="0"/>
              </a:rPr>
              <a:t>Version: July 2019</a:t>
            </a:r>
          </a:p>
        </p:txBody>
      </p:sp>
      <p:sp>
        <p:nvSpPr>
          <p:cNvPr id="4" name="TextBox 3">
            <a:extLst>
              <a:ext uri="{FF2B5EF4-FFF2-40B4-BE49-F238E27FC236}">
                <a16:creationId xmlns:a16="http://schemas.microsoft.com/office/drawing/2014/main" id="{4F8D27BD-D1BB-0947-BF9A-63730951C503}"/>
              </a:ext>
            </a:extLst>
          </p:cNvPr>
          <p:cNvSpPr txBox="1"/>
          <p:nvPr/>
        </p:nvSpPr>
        <p:spPr>
          <a:xfrm>
            <a:off x="662609" y="503583"/>
            <a:ext cx="4585252" cy="461665"/>
          </a:xfrm>
          <a:prstGeom prst="rect">
            <a:avLst/>
          </a:prstGeom>
          <a:noFill/>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About this resource</a:t>
            </a:r>
          </a:p>
        </p:txBody>
      </p:sp>
      <p:pic>
        <p:nvPicPr>
          <p:cNvPr id="6" name="Picture 5">
            <a:extLst>
              <a:ext uri="{FF2B5EF4-FFF2-40B4-BE49-F238E27FC236}">
                <a16:creationId xmlns:a16="http://schemas.microsoft.com/office/drawing/2014/main" id="{00C74AFB-3C10-7C41-957D-F2901A3416D2}"/>
              </a:ext>
            </a:extLst>
          </p:cNvPr>
          <p:cNvPicPr>
            <a:picLocks noChangeAspect="1"/>
          </p:cNvPicPr>
          <p:nvPr/>
        </p:nvPicPr>
        <p:blipFill>
          <a:blip r:embed="rId4"/>
          <a:stretch>
            <a:fillRect/>
          </a:stretch>
        </p:blipFill>
        <p:spPr>
          <a:xfrm>
            <a:off x="7679082" y="5145430"/>
            <a:ext cx="689849" cy="1268620"/>
          </a:xfrm>
          <a:prstGeom prst="rect">
            <a:avLst/>
          </a:prstGeom>
        </p:spPr>
      </p:pic>
      <p:sp>
        <p:nvSpPr>
          <p:cNvPr id="5" name="TextBox 4">
            <a:extLst>
              <a:ext uri="{FF2B5EF4-FFF2-40B4-BE49-F238E27FC236}">
                <a16:creationId xmlns:a16="http://schemas.microsoft.com/office/drawing/2014/main" id="{69BFE5FE-E8AF-3440-8C16-9EC275E41DAF}"/>
              </a:ext>
            </a:extLst>
          </p:cNvPr>
          <p:cNvSpPr txBox="1"/>
          <p:nvPr/>
        </p:nvSpPr>
        <p:spPr>
          <a:xfrm>
            <a:off x="6331226" y="6581001"/>
            <a:ext cx="2812774" cy="276999"/>
          </a:xfrm>
          <a:prstGeom prst="rect">
            <a:avLst/>
          </a:prstGeom>
          <a:noFill/>
        </p:spPr>
        <p:txBody>
          <a:bodyPr wrap="square" rtlCol="0">
            <a:spAutoFit/>
          </a:bodyPr>
          <a:lstStyle/>
          <a:p>
            <a:pPr algn="r"/>
            <a:r>
              <a:rPr lang="en-US" sz="1200" dirty="0">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11480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Unconscious bias</a:t>
            </a:r>
          </a:p>
        </p:txBody>
      </p:sp>
      <p:pic>
        <p:nvPicPr>
          <p:cNvPr id="13" name="Picture 12">
            <a:extLst>
              <a:ext uri="{FF2B5EF4-FFF2-40B4-BE49-F238E27FC236}">
                <a16:creationId xmlns:a16="http://schemas.microsoft.com/office/drawing/2014/main" id="{78A0E258-3934-9F47-BFDB-E5C692B8EF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38081" y="4298641"/>
            <a:ext cx="1971260" cy="2252869"/>
          </a:xfrm>
          <a:prstGeom prst="rect">
            <a:avLst/>
          </a:prstGeom>
        </p:spPr>
      </p:pic>
      <p:pic>
        <p:nvPicPr>
          <p:cNvPr id="15" name="Picture 14">
            <a:extLst>
              <a:ext uri="{FF2B5EF4-FFF2-40B4-BE49-F238E27FC236}">
                <a16:creationId xmlns:a16="http://schemas.microsoft.com/office/drawing/2014/main" id="{148D0F4E-C859-754B-9A94-80E3703821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34659" y="4349182"/>
            <a:ext cx="1908312" cy="2146852"/>
          </a:xfrm>
          <a:prstGeom prst="rect">
            <a:avLst/>
          </a:prstGeom>
        </p:spPr>
      </p:pic>
      <p:sp>
        <p:nvSpPr>
          <p:cNvPr id="8" name="TextBox 7">
            <a:extLst>
              <a:ext uri="{FF2B5EF4-FFF2-40B4-BE49-F238E27FC236}">
                <a16:creationId xmlns:a16="http://schemas.microsoft.com/office/drawing/2014/main" id="{1A6CB6A9-1CF0-F344-B2CC-2D65E438E3E2}"/>
              </a:ext>
            </a:extLst>
          </p:cNvPr>
          <p:cNvSpPr txBox="1"/>
          <p:nvPr/>
        </p:nvSpPr>
        <p:spPr>
          <a:xfrm>
            <a:off x="652072" y="1807790"/>
            <a:ext cx="7839855" cy="1366528"/>
          </a:xfrm>
          <a:prstGeom prst="rect">
            <a:avLst/>
          </a:prstGeom>
          <a:solidFill>
            <a:srgbClr val="EFD164"/>
          </a:solidFill>
        </p:spPr>
        <p:txBody>
          <a:bodyPr wrap="square" rtlCol="0">
            <a:spAutoFit/>
          </a:bodyPr>
          <a:lstStyle/>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Watch </a:t>
            </a: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hlinkClick r:id="rId5"/>
              </a:rPr>
              <a:t>this video</a:t>
            </a: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 for an introduction to unconscious bias.</a:t>
            </a:r>
          </a:p>
        </p:txBody>
      </p:sp>
      <p:pic>
        <p:nvPicPr>
          <p:cNvPr id="9" name="Picture 8">
            <a:extLst>
              <a:ext uri="{FF2B5EF4-FFF2-40B4-BE49-F238E27FC236}">
                <a16:creationId xmlns:a16="http://schemas.microsoft.com/office/drawing/2014/main" id="{220EF54A-9E48-554F-AA8E-3A7B5F8ACA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86592" y="4669242"/>
            <a:ext cx="1970816" cy="1882268"/>
          </a:xfrm>
          <a:prstGeom prst="rect">
            <a:avLst/>
          </a:prstGeom>
        </p:spPr>
      </p:pic>
      <p:sp>
        <p:nvSpPr>
          <p:cNvPr id="10" name="Oval 9">
            <a:extLst>
              <a:ext uri="{FF2B5EF4-FFF2-40B4-BE49-F238E27FC236}">
                <a16:creationId xmlns:a16="http://schemas.microsoft.com/office/drawing/2014/main" id="{C855D507-1703-894F-8625-CFD6B04CB0A4}"/>
              </a:ext>
            </a:extLst>
          </p:cNvPr>
          <p:cNvSpPr>
            <a:spLocks noChangeAspect="1"/>
          </p:cNvSpPr>
          <p:nvPr/>
        </p:nvSpPr>
        <p:spPr>
          <a:xfrm>
            <a:off x="4206240" y="5012417"/>
            <a:ext cx="324000" cy="324000"/>
          </a:xfrm>
          <a:prstGeom prst="ellipse">
            <a:avLst/>
          </a:prstGeom>
          <a:solidFill>
            <a:srgbClr val="154EDD">
              <a:alpha val="6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93EAC56-0452-C444-834B-D48025999262}"/>
              </a:ext>
            </a:extLst>
          </p:cNvPr>
          <p:cNvSpPr>
            <a:spLocks noChangeAspect="1"/>
          </p:cNvSpPr>
          <p:nvPr/>
        </p:nvSpPr>
        <p:spPr>
          <a:xfrm>
            <a:off x="4615615" y="5012417"/>
            <a:ext cx="324000" cy="324000"/>
          </a:xfrm>
          <a:prstGeom prst="ellipse">
            <a:avLst/>
          </a:prstGeom>
          <a:solidFill>
            <a:srgbClr val="154EDD">
              <a:alpha val="6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B3AA50E2-45A4-8848-A73A-0E890584484E}"/>
              </a:ext>
            </a:extLst>
          </p:cNvPr>
          <p:cNvCxnSpPr>
            <a:cxnSpLocks/>
            <a:endCxn id="11" idx="2"/>
          </p:cNvCxnSpPr>
          <p:nvPr/>
        </p:nvCxnSpPr>
        <p:spPr>
          <a:xfrm>
            <a:off x="4515767" y="5168475"/>
            <a:ext cx="99848" cy="59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7CE390-CF54-784A-A308-71E47146BAFF}"/>
              </a:ext>
            </a:extLst>
          </p:cNvPr>
          <p:cNvCxnSpPr>
            <a:cxnSpLocks/>
          </p:cNvCxnSpPr>
          <p:nvPr/>
        </p:nvCxnSpPr>
        <p:spPr>
          <a:xfrm>
            <a:off x="4933892" y="5180381"/>
            <a:ext cx="153115" cy="12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CBC9CE-0EC7-544E-98B7-16F73BA82E8C}"/>
              </a:ext>
            </a:extLst>
          </p:cNvPr>
          <p:cNvCxnSpPr>
            <a:cxnSpLocks/>
          </p:cNvCxnSpPr>
          <p:nvPr/>
        </p:nvCxnSpPr>
        <p:spPr>
          <a:xfrm>
            <a:off x="4061312" y="5180381"/>
            <a:ext cx="153115" cy="12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03FB658-09BB-754E-962F-85F8A302E13B}"/>
              </a:ext>
            </a:extLst>
          </p:cNvPr>
          <p:cNvSpPr>
            <a:spLocks noChangeAspect="1"/>
          </p:cNvSpPr>
          <p:nvPr/>
        </p:nvSpPr>
        <p:spPr>
          <a:xfrm>
            <a:off x="6360810" y="5491656"/>
            <a:ext cx="234000" cy="234000"/>
          </a:xfrm>
          <a:prstGeom prst="ellipse">
            <a:avLst/>
          </a:prstGeom>
          <a:solidFill>
            <a:srgbClr val="DB189F">
              <a:alpha val="6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16A6B1ED-EA33-D546-A8A9-572C8A67F05A}"/>
              </a:ext>
            </a:extLst>
          </p:cNvPr>
          <p:cNvSpPr>
            <a:spLocks noChangeAspect="1"/>
          </p:cNvSpPr>
          <p:nvPr/>
        </p:nvSpPr>
        <p:spPr>
          <a:xfrm>
            <a:off x="6595937" y="5491656"/>
            <a:ext cx="233564" cy="234000"/>
          </a:xfrm>
          <a:prstGeom prst="ellipse">
            <a:avLst/>
          </a:prstGeom>
          <a:solidFill>
            <a:srgbClr val="DB189F">
              <a:alpha val="6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EFDFEB6B-7D3D-F647-A931-EF986DD2F003}"/>
              </a:ext>
            </a:extLst>
          </p:cNvPr>
          <p:cNvCxnSpPr>
            <a:cxnSpLocks/>
            <a:stCxn id="18" idx="6"/>
          </p:cNvCxnSpPr>
          <p:nvPr/>
        </p:nvCxnSpPr>
        <p:spPr>
          <a:xfrm>
            <a:off x="6829501" y="5608656"/>
            <a:ext cx="275492" cy="38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2AC48E-6B5F-8445-9064-87417BBB5B96}"/>
              </a:ext>
            </a:extLst>
          </p:cNvPr>
          <p:cNvCxnSpPr>
            <a:cxnSpLocks/>
            <a:endCxn id="17" idx="2"/>
          </p:cNvCxnSpPr>
          <p:nvPr/>
        </p:nvCxnSpPr>
        <p:spPr>
          <a:xfrm flipV="1">
            <a:off x="6079298" y="5608656"/>
            <a:ext cx="281512" cy="26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1B1EB934-6AC6-E04A-81B8-119F067E432F}"/>
              </a:ext>
            </a:extLst>
          </p:cNvPr>
          <p:cNvSpPr>
            <a:spLocks noChangeAspect="1"/>
          </p:cNvSpPr>
          <p:nvPr/>
        </p:nvSpPr>
        <p:spPr>
          <a:xfrm>
            <a:off x="2277852" y="5512677"/>
            <a:ext cx="270000" cy="270000"/>
          </a:xfrm>
          <a:prstGeom prst="ellipse">
            <a:avLst/>
          </a:prstGeom>
          <a:solidFill>
            <a:srgbClr val="538A2B">
              <a:alpha val="6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40BA8325-599F-1D42-B1D3-D5E91FAB4E11}"/>
              </a:ext>
            </a:extLst>
          </p:cNvPr>
          <p:cNvSpPr>
            <a:spLocks noChangeAspect="1"/>
          </p:cNvSpPr>
          <p:nvPr/>
        </p:nvSpPr>
        <p:spPr>
          <a:xfrm>
            <a:off x="2584755" y="5512677"/>
            <a:ext cx="270000" cy="270000"/>
          </a:xfrm>
          <a:prstGeom prst="ellipse">
            <a:avLst/>
          </a:prstGeom>
          <a:solidFill>
            <a:srgbClr val="538A2B">
              <a:alpha val="6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5608B858-B916-CB4D-9D07-3B1A5309EBDE}"/>
              </a:ext>
            </a:extLst>
          </p:cNvPr>
          <p:cNvCxnSpPr>
            <a:cxnSpLocks/>
          </p:cNvCxnSpPr>
          <p:nvPr/>
        </p:nvCxnSpPr>
        <p:spPr>
          <a:xfrm>
            <a:off x="2867578" y="5657006"/>
            <a:ext cx="1226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FEBF68-473C-8340-B1BD-5D7AD55A2D2B}"/>
              </a:ext>
            </a:extLst>
          </p:cNvPr>
          <p:cNvCxnSpPr>
            <a:cxnSpLocks/>
          </p:cNvCxnSpPr>
          <p:nvPr/>
        </p:nvCxnSpPr>
        <p:spPr>
          <a:xfrm>
            <a:off x="2128345" y="5668324"/>
            <a:ext cx="14950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666E4A2-1ABE-5E4E-A4E8-51B5EFE00722}"/>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
        <p:nvSpPr>
          <p:cNvPr id="3" name="TextBox 2">
            <a:extLst>
              <a:ext uri="{FF2B5EF4-FFF2-40B4-BE49-F238E27FC236}">
                <a16:creationId xmlns:a16="http://schemas.microsoft.com/office/drawing/2014/main" id="{EF250213-34FE-014D-B9E2-7F3D513D8471}"/>
              </a:ext>
            </a:extLst>
          </p:cNvPr>
          <p:cNvSpPr txBox="1"/>
          <p:nvPr/>
        </p:nvSpPr>
        <p:spPr>
          <a:xfrm>
            <a:off x="98562" y="6551510"/>
            <a:ext cx="3169977" cy="261610"/>
          </a:xfrm>
          <a:prstGeom prst="rect">
            <a:avLst/>
          </a:prstGeom>
          <a:noFill/>
        </p:spPr>
        <p:txBody>
          <a:bodyPr wrap="square" rtlCol="0">
            <a:spAutoFit/>
          </a:bodyPr>
          <a:lstStyle/>
          <a:p>
            <a:r>
              <a:rPr lang="en-US" sz="1100" dirty="0">
                <a:latin typeface="Verdana" panose="020B0604030504040204" pitchFamily="34" charset="0"/>
                <a:ea typeface="Verdana" panose="020B0604030504040204" pitchFamily="34" charset="0"/>
                <a:cs typeface="Verdana" panose="020B0604030504040204" pitchFamily="34" charset="0"/>
                <a:hlinkClick r:id="rId5"/>
              </a:rPr>
              <a:t>https://</a:t>
            </a:r>
            <a:r>
              <a:rPr lang="en-US" sz="1100" dirty="0" err="1">
                <a:latin typeface="Verdana" panose="020B0604030504040204" pitchFamily="34" charset="0"/>
                <a:ea typeface="Verdana" panose="020B0604030504040204" pitchFamily="34" charset="0"/>
                <a:cs typeface="Verdana" panose="020B0604030504040204" pitchFamily="34" charset="0"/>
                <a:hlinkClick r:id="rId5"/>
              </a:rPr>
              <a:t>youtu.be</a:t>
            </a:r>
            <a:r>
              <a:rPr lang="en-US" sz="1100" dirty="0">
                <a:latin typeface="Verdana" panose="020B0604030504040204" pitchFamily="34" charset="0"/>
                <a:ea typeface="Verdana" panose="020B0604030504040204" pitchFamily="34" charset="0"/>
                <a:cs typeface="Verdana" panose="020B0604030504040204" pitchFamily="34" charset="0"/>
                <a:hlinkClick r:id="rId5"/>
              </a:rPr>
              <a:t>/dVp9Z5k0dEE</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6521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DCCB3D-6721-5C44-A752-A17E47B6AA13}"/>
              </a:ext>
            </a:extLst>
          </p:cNvPr>
          <p:cNvSpPr/>
          <p:nvPr/>
        </p:nvSpPr>
        <p:spPr>
          <a:xfrm>
            <a:off x="2894028" y="6117996"/>
            <a:ext cx="226800" cy="111600"/>
          </a:xfrm>
          <a:prstGeom prst="rect">
            <a:avLst/>
          </a:prstGeom>
          <a:blipFill>
            <a:blip r:embed="rId3"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8A0E258-3934-9F47-BFDB-E5C692B8EF6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38081" y="4298641"/>
            <a:ext cx="1971260" cy="2252869"/>
          </a:xfrm>
          <a:prstGeom prst="rect">
            <a:avLst/>
          </a:prstGeom>
        </p:spPr>
      </p:pic>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Introduction</a:t>
            </a:r>
          </a:p>
        </p:txBody>
      </p:sp>
      <p:sp>
        <p:nvSpPr>
          <p:cNvPr id="4" name="TextBox 3">
            <a:extLst>
              <a:ext uri="{FF2B5EF4-FFF2-40B4-BE49-F238E27FC236}">
                <a16:creationId xmlns:a16="http://schemas.microsoft.com/office/drawing/2014/main" id="{8430B118-D2C9-0E4B-BB07-35B25E6F4B4A}"/>
              </a:ext>
            </a:extLst>
          </p:cNvPr>
          <p:cNvSpPr txBox="1"/>
          <p:nvPr/>
        </p:nvSpPr>
        <p:spPr>
          <a:xfrm>
            <a:off x="712033" y="1706009"/>
            <a:ext cx="7719934" cy="2696123"/>
          </a:xfrm>
          <a:prstGeom prst="rect">
            <a:avLst/>
          </a:prstGeom>
          <a:solidFill>
            <a:srgbClr val="EFD164"/>
          </a:solidFill>
        </p:spPr>
        <p:txBody>
          <a:bodyPr wrap="square" rtlCol="0">
            <a:spAutoFit/>
          </a:bodyPr>
          <a:lstStyle/>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What do we think and what do we do when we notice difference, and when we experience difference in others?</a:t>
            </a:r>
          </a:p>
        </p:txBody>
      </p:sp>
      <p:pic>
        <p:nvPicPr>
          <p:cNvPr id="15" name="Picture 14">
            <a:extLst>
              <a:ext uri="{FF2B5EF4-FFF2-40B4-BE49-F238E27FC236}">
                <a16:creationId xmlns:a16="http://schemas.microsoft.com/office/drawing/2014/main" id="{148D0F4E-C859-754B-9A94-80E37038219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34659" y="4349182"/>
            <a:ext cx="1908312" cy="2146852"/>
          </a:xfrm>
          <a:prstGeom prst="rect">
            <a:avLst/>
          </a:prstGeom>
        </p:spPr>
      </p:pic>
      <p:pic>
        <p:nvPicPr>
          <p:cNvPr id="20" name="Picture 19">
            <a:extLst>
              <a:ext uri="{FF2B5EF4-FFF2-40B4-BE49-F238E27FC236}">
                <a16:creationId xmlns:a16="http://schemas.microsoft.com/office/drawing/2014/main" id="{8C5AFA90-EF2C-1F45-BF8B-2B732756F75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72000" y="4669242"/>
            <a:ext cx="1970816" cy="1882268"/>
          </a:xfrm>
          <a:prstGeom prst="rect">
            <a:avLst/>
          </a:prstGeom>
        </p:spPr>
      </p:pic>
      <p:sp>
        <p:nvSpPr>
          <p:cNvPr id="3" name="Rectangle 2">
            <a:extLst>
              <a:ext uri="{FF2B5EF4-FFF2-40B4-BE49-F238E27FC236}">
                <a16:creationId xmlns:a16="http://schemas.microsoft.com/office/drawing/2014/main" id="{30873E7B-2350-9D47-BC47-06303F5C7BF4}"/>
              </a:ext>
            </a:extLst>
          </p:cNvPr>
          <p:cNvSpPr/>
          <p:nvPr/>
        </p:nvSpPr>
        <p:spPr>
          <a:xfrm>
            <a:off x="3257551" y="5245404"/>
            <a:ext cx="314294" cy="1054519"/>
          </a:xfrm>
          <a:prstGeom prst="rect">
            <a:avLst/>
          </a:prstGeom>
          <a:blipFill dpi="0" rotWithShape="1">
            <a:blip r:embed="rId7"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6F4CA26-AFDF-784A-A31D-302BEC2C75FC}"/>
              </a:ext>
            </a:extLst>
          </p:cNvPr>
          <p:cNvSpPr/>
          <p:nvPr/>
        </p:nvSpPr>
        <p:spPr>
          <a:xfrm>
            <a:off x="3256278" y="5245404"/>
            <a:ext cx="229671" cy="11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41394F3-5A69-A04A-813B-7020737EC885}"/>
              </a:ext>
            </a:extLst>
          </p:cNvPr>
          <p:cNvSpPr/>
          <p:nvPr/>
        </p:nvSpPr>
        <p:spPr>
          <a:xfrm>
            <a:off x="5288437" y="5109328"/>
            <a:ext cx="122549" cy="1791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9C8BC6-7F6D-AB49-83DC-B68C63B246F6}"/>
              </a:ext>
            </a:extLst>
          </p:cNvPr>
          <p:cNvSpPr/>
          <p:nvPr/>
        </p:nvSpPr>
        <p:spPr>
          <a:xfrm>
            <a:off x="5712250" y="5076334"/>
            <a:ext cx="122549" cy="1791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AD47BFD-F0DB-BD49-ADEA-C47345C63A90}"/>
              </a:ext>
            </a:extLst>
          </p:cNvPr>
          <p:cNvSpPr/>
          <p:nvPr/>
        </p:nvSpPr>
        <p:spPr>
          <a:xfrm>
            <a:off x="6417582" y="5550673"/>
            <a:ext cx="125234" cy="119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D192A6-5277-B846-9F83-B396AE523E66}"/>
              </a:ext>
            </a:extLst>
          </p:cNvPr>
          <p:cNvSpPr/>
          <p:nvPr/>
        </p:nvSpPr>
        <p:spPr>
          <a:xfrm>
            <a:off x="6641255" y="5550673"/>
            <a:ext cx="125234" cy="119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271780E-1CB9-5740-A8AA-0C2FB035F273}"/>
              </a:ext>
            </a:extLst>
          </p:cNvPr>
          <p:cNvPicPr>
            <a:picLocks noChangeAspect="1"/>
          </p:cNvPicPr>
          <p:nvPr/>
        </p:nvPicPr>
        <p:blipFill>
          <a:blip r:embed="rId8"/>
          <a:stretch>
            <a:fillRect/>
          </a:stretch>
        </p:blipFill>
        <p:spPr>
          <a:xfrm rot="17884403">
            <a:off x="6360167" y="5488185"/>
            <a:ext cx="179255" cy="180000"/>
          </a:xfrm>
          <a:prstGeom prst="rect">
            <a:avLst/>
          </a:prstGeom>
        </p:spPr>
      </p:pic>
      <p:pic>
        <p:nvPicPr>
          <p:cNvPr id="18" name="Picture 17">
            <a:extLst>
              <a:ext uri="{FF2B5EF4-FFF2-40B4-BE49-F238E27FC236}">
                <a16:creationId xmlns:a16="http://schemas.microsoft.com/office/drawing/2014/main" id="{8ADA6D9A-B275-2746-9970-A72649FB664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7884403">
            <a:off x="6600042" y="5480854"/>
            <a:ext cx="178556" cy="179298"/>
          </a:xfrm>
          <a:prstGeom prst="rect">
            <a:avLst/>
          </a:prstGeom>
        </p:spPr>
      </p:pic>
      <p:pic>
        <p:nvPicPr>
          <p:cNvPr id="19" name="Picture 18">
            <a:extLst>
              <a:ext uri="{FF2B5EF4-FFF2-40B4-BE49-F238E27FC236}">
                <a16:creationId xmlns:a16="http://schemas.microsoft.com/office/drawing/2014/main" id="{18ACF661-C54A-0E4D-8C20-FB94DA9E8FE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943001">
            <a:off x="5336772" y="5118397"/>
            <a:ext cx="157383" cy="168899"/>
          </a:xfrm>
          <a:prstGeom prst="rect">
            <a:avLst/>
          </a:prstGeom>
        </p:spPr>
      </p:pic>
      <p:pic>
        <p:nvPicPr>
          <p:cNvPr id="21" name="Picture 20">
            <a:extLst>
              <a:ext uri="{FF2B5EF4-FFF2-40B4-BE49-F238E27FC236}">
                <a16:creationId xmlns:a16="http://schemas.microsoft.com/office/drawing/2014/main" id="{B94B5231-85C7-244A-AF4B-0C81B7A888B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943001">
            <a:off x="5748916" y="5118397"/>
            <a:ext cx="157383" cy="168899"/>
          </a:xfrm>
          <a:prstGeom prst="rect">
            <a:avLst/>
          </a:prstGeom>
        </p:spPr>
      </p:pic>
      <p:sp>
        <p:nvSpPr>
          <p:cNvPr id="22" name="TextBox 21">
            <a:extLst>
              <a:ext uri="{FF2B5EF4-FFF2-40B4-BE49-F238E27FC236}">
                <a16:creationId xmlns:a16="http://schemas.microsoft.com/office/drawing/2014/main" id="{4156B498-47CB-9041-98B4-EBE493CFE466}"/>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1558415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179614" y="113335"/>
            <a:ext cx="8817429"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Experiences of 'Us’ and ‘Them’</a:t>
            </a:r>
          </a:p>
        </p:txBody>
      </p:sp>
      <p:sp>
        <p:nvSpPr>
          <p:cNvPr id="8" name="TextBox 7">
            <a:extLst>
              <a:ext uri="{FF2B5EF4-FFF2-40B4-BE49-F238E27FC236}">
                <a16:creationId xmlns:a16="http://schemas.microsoft.com/office/drawing/2014/main" id="{1A6CB6A9-1CF0-F344-B2CC-2D65E438E3E2}"/>
              </a:ext>
            </a:extLst>
          </p:cNvPr>
          <p:cNvSpPr txBox="1"/>
          <p:nvPr/>
        </p:nvSpPr>
        <p:spPr>
          <a:xfrm>
            <a:off x="652072" y="1807200"/>
            <a:ext cx="7839855" cy="2696123"/>
          </a:xfrm>
          <a:prstGeom prst="rect">
            <a:avLst/>
          </a:prstGeom>
          <a:solidFill>
            <a:srgbClr val="EFD164"/>
          </a:solidFill>
        </p:spPr>
        <p:txBody>
          <a:bodyPr wrap="square" rtlCol="0">
            <a:spAutoFit/>
          </a:bodyPr>
          <a:lstStyle/>
          <a:p>
            <a:pPr algn="ctr">
              <a:lnSpc>
                <a:spcPct val="120000"/>
              </a:lnSpc>
            </a:pPr>
            <a:r>
              <a:rPr lang="en-GB" sz="3600" dirty="0">
                <a:solidFill>
                  <a:srgbClr val="23254B"/>
                </a:solidFill>
                <a:latin typeface="Verdana" panose="020B0604030504040204" pitchFamily="34" charset="0"/>
                <a:ea typeface="Verdana" panose="020B0604030504040204" pitchFamily="34" charset="0"/>
                <a:cs typeface="Verdana" panose="020B0604030504040204" pitchFamily="34" charset="0"/>
              </a:rPr>
              <a:t>Which of the diagrams on the handout represent your experiences, both as the ‘us’ and the ‘them’?</a:t>
            </a:r>
          </a:p>
        </p:txBody>
      </p:sp>
      <p:sp>
        <p:nvSpPr>
          <p:cNvPr id="6" name="TextBox 5">
            <a:extLst>
              <a:ext uri="{FF2B5EF4-FFF2-40B4-BE49-F238E27FC236}">
                <a16:creationId xmlns:a16="http://schemas.microsoft.com/office/drawing/2014/main" id="{C505F971-D1C5-0B4F-987E-C48217CADDD7}"/>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85757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Assimilation -</a:t>
            </a:r>
            <a:b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make ‘them’ like ‘us’</a:t>
            </a:r>
          </a:p>
        </p:txBody>
      </p:sp>
      <p:pic>
        <p:nvPicPr>
          <p:cNvPr id="4" name="Picture 3">
            <a:extLst>
              <a:ext uri="{FF2B5EF4-FFF2-40B4-BE49-F238E27FC236}">
                <a16:creationId xmlns:a16="http://schemas.microsoft.com/office/drawing/2014/main" id="{1A382EA9-7952-0947-AA33-23578828DE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480" t="24368" r="4455" b="10574"/>
          <a:stretch/>
        </p:blipFill>
        <p:spPr>
          <a:xfrm>
            <a:off x="1970689" y="1552232"/>
            <a:ext cx="5194738" cy="5194739"/>
          </a:xfrm>
          <a:prstGeom prst="rect">
            <a:avLst/>
          </a:prstGeom>
        </p:spPr>
      </p:pic>
      <p:sp>
        <p:nvSpPr>
          <p:cNvPr id="6" name="TextBox 5">
            <a:extLst>
              <a:ext uri="{FF2B5EF4-FFF2-40B4-BE49-F238E27FC236}">
                <a16:creationId xmlns:a16="http://schemas.microsoft.com/office/drawing/2014/main" id="{DE58EDE9-B9BF-7441-BDC1-2CA6C05B8455}"/>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917602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Rejection -</a:t>
            </a:r>
            <a:b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send ‘them’ away from ‘us’</a:t>
            </a:r>
          </a:p>
        </p:txBody>
      </p:sp>
      <p:pic>
        <p:nvPicPr>
          <p:cNvPr id="6" name="Picture 5">
            <a:extLst>
              <a:ext uri="{FF2B5EF4-FFF2-40B4-BE49-F238E27FC236}">
                <a16:creationId xmlns:a16="http://schemas.microsoft.com/office/drawing/2014/main" id="{8E236D5E-B7F7-E544-9721-285A401565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010" t="25058" r="9335" b="11494"/>
          <a:stretch/>
        </p:blipFill>
        <p:spPr>
          <a:xfrm>
            <a:off x="2286000" y="1552232"/>
            <a:ext cx="4572001" cy="5027380"/>
          </a:xfrm>
          <a:prstGeom prst="rect">
            <a:avLst/>
          </a:prstGeom>
        </p:spPr>
      </p:pic>
      <p:sp>
        <p:nvSpPr>
          <p:cNvPr id="7" name="TextBox 6">
            <a:extLst>
              <a:ext uri="{FF2B5EF4-FFF2-40B4-BE49-F238E27FC236}">
                <a16:creationId xmlns:a16="http://schemas.microsoft.com/office/drawing/2014/main" id="{C3D464A9-7865-4442-A2BE-74E49C0BCE32}"/>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2054851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Syncretisation -</a:t>
            </a:r>
            <a:b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mix ‘them’ up with ‘us’</a:t>
            </a:r>
          </a:p>
        </p:txBody>
      </p:sp>
      <p:pic>
        <p:nvPicPr>
          <p:cNvPr id="4" name="Picture 3">
            <a:extLst>
              <a:ext uri="{FF2B5EF4-FFF2-40B4-BE49-F238E27FC236}">
                <a16:creationId xmlns:a16="http://schemas.microsoft.com/office/drawing/2014/main" id="{06081981-4908-BD45-8F44-96FF4ADF47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359" t="25977" r="8033" b="11034"/>
          <a:stretch/>
        </p:blipFill>
        <p:spPr>
          <a:xfrm>
            <a:off x="2222938" y="1552232"/>
            <a:ext cx="4698125" cy="5008897"/>
          </a:xfrm>
          <a:prstGeom prst="rect">
            <a:avLst/>
          </a:prstGeom>
        </p:spPr>
      </p:pic>
      <p:sp>
        <p:nvSpPr>
          <p:cNvPr id="6" name="TextBox 5">
            <a:extLst>
              <a:ext uri="{FF2B5EF4-FFF2-40B4-BE49-F238E27FC236}">
                <a16:creationId xmlns:a16="http://schemas.microsoft.com/office/drawing/2014/main" id="{F1F7AB43-375B-0347-BA18-FFB02B28977A}"/>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3699421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667DB-D33F-1C41-9CDB-9C1E8282D2BD}"/>
              </a:ext>
            </a:extLst>
          </p:cNvPr>
          <p:cNvSpPr/>
          <p:nvPr/>
        </p:nvSpPr>
        <p:spPr>
          <a:xfrm>
            <a:off x="0" y="1"/>
            <a:ext cx="9144000" cy="1438898"/>
          </a:xfrm>
          <a:prstGeom prst="rect">
            <a:avLst/>
          </a:prstGeom>
          <a:solidFill>
            <a:srgbClr val="232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BC84A-6CBD-AC43-AC90-05A14AA080B5}"/>
              </a:ext>
            </a:extLst>
          </p:cNvPr>
          <p:cNvSpPr>
            <a:spLocks noGrp="1"/>
          </p:cNvSpPr>
          <p:nvPr>
            <p:ph type="title"/>
          </p:nvPr>
        </p:nvSpPr>
        <p:spPr>
          <a:xfrm>
            <a:off x="416615" y="113335"/>
            <a:ext cx="7886700" cy="1325563"/>
          </a:xfrm>
          <a:noFill/>
        </p:spPr>
        <p:txBody>
          <a:bodyPr>
            <a:normAutofit/>
          </a:bodyPr>
          <a:lstStyle/>
          <a:p>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Conversion -</a:t>
            </a:r>
            <a:b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EFD164"/>
                </a:solidFill>
                <a:latin typeface="Verdana" panose="020B0604030504040204" pitchFamily="34" charset="0"/>
                <a:ea typeface="Verdana" panose="020B0604030504040204" pitchFamily="34" charset="0"/>
                <a:cs typeface="Verdana" panose="020B0604030504040204" pitchFamily="34" charset="0"/>
              </a:rPr>
              <a:t>‘we’ become like ‘them’ </a:t>
            </a:r>
          </a:p>
        </p:txBody>
      </p:sp>
      <p:pic>
        <p:nvPicPr>
          <p:cNvPr id="6" name="Picture 5">
            <a:extLst>
              <a:ext uri="{FF2B5EF4-FFF2-40B4-BE49-F238E27FC236}">
                <a16:creationId xmlns:a16="http://schemas.microsoft.com/office/drawing/2014/main" id="{D1E97463-676B-D144-AE53-74852B1855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034" t="25976" r="8034" b="10575"/>
          <a:stretch/>
        </p:blipFill>
        <p:spPr>
          <a:xfrm>
            <a:off x="2191408" y="1552232"/>
            <a:ext cx="4761187" cy="5093364"/>
          </a:xfrm>
          <a:prstGeom prst="rect">
            <a:avLst/>
          </a:prstGeom>
        </p:spPr>
      </p:pic>
      <p:sp>
        <p:nvSpPr>
          <p:cNvPr id="7" name="TextBox 6">
            <a:extLst>
              <a:ext uri="{FF2B5EF4-FFF2-40B4-BE49-F238E27FC236}">
                <a16:creationId xmlns:a16="http://schemas.microsoft.com/office/drawing/2014/main" id="{C5564105-45F1-A74F-846C-1F43DB9897DB}"/>
              </a:ext>
            </a:extLst>
          </p:cNvPr>
          <p:cNvSpPr txBox="1"/>
          <p:nvPr/>
        </p:nvSpPr>
        <p:spPr>
          <a:xfrm>
            <a:off x="6331226" y="6581001"/>
            <a:ext cx="2812774" cy="276999"/>
          </a:xfrm>
          <a:prstGeom prst="rect">
            <a:avLst/>
          </a:prstGeom>
          <a:noFill/>
        </p:spPr>
        <p:txBody>
          <a:bodyPr wrap="square" rtlCol="0">
            <a:spAutoFit/>
          </a:bodyPr>
          <a:lstStyle/>
          <a:p>
            <a:pPr algn="r"/>
            <a:r>
              <a:rPr lang="en-US" sz="12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Susanna Wesley Foundation</a:t>
            </a:r>
          </a:p>
        </p:txBody>
      </p:sp>
    </p:spTree>
    <p:extLst>
      <p:ext uri="{BB962C8B-B14F-4D97-AF65-F5344CB8AC3E}">
        <p14:creationId xmlns:p14="http://schemas.microsoft.com/office/powerpoint/2010/main" val="3285357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833</TotalTime>
  <Words>783</Words>
  <Application>Microsoft Macintosh PowerPoint</Application>
  <PresentationFormat>On-screen Show (4:3)</PresentationFormat>
  <Paragraphs>129</Paragraphs>
  <Slides>29</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Verdana</vt:lpstr>
      <vt:lpstr>Office Theme</vt:lpstr>
      <vt:lpstr>Diversity, Otherness and Privilege</vt:lpstr>
      <vt:lpstr>Agreed ground rules</vt:lpstr>
      <vt:lpstr>Unconscious bias</vt:lpstr>
      <vt:lpstr>Introduction</vt:lpstr>
      <vt:lpstr>Experiences of 'Us’ and ‘Them’</vt:lpstr>
      <vt:lpstr>Assimilation - make ‘them’ like ‘us’</vt:lpstr>
      <vt:lpstr>Rejection - send ‘them’ away from ‘us’</vt:lpstr>
      <vt:lpstr>Syncretisation - mix ‘them’ up with ‘us’</vt:lpstr>
      <vt:lpstr>Conversion - ‘we’ become like ‘them’ </vt:lpstr>
      <vt:lpstr>Toleration - allow ‘them’ space alongside ‘us’ </vt:lpstr>
      <vt:lpstr>New Creation - discover new combinations and patterns</vt:lpstr>
      <vt:lpstr>Otherness</vt:lpstr>
      <vt:lpstr>Otherness</vt:lpstr>
      <vt:lpstr>Otherness</vt:lpstr>
      <vt:lpstr>Otherness</vt:lpstr>
      <vt:lpstr>Otherness</vt:lpstr>
      <vt:lpstr>Privilege</vt:lpstr>
      <vt:lpstr>Privilege</vt:lpstr>
      <vt:lpstr>Privilege</vt:lpstr>
      <vt:lpstr>Privilege</vt:lpstr>
      <vt:lpstr>Privilege</vt:lpstr>
      <vt:lpstr>Diversity</vt:lpstr>
      <vt:lpstr>Diversity</vt:lpstr>
      <vt:lpstr>Diversity</vt:lpstr>
      <vt:lpstr>Diversity</vt:lpstr>
      <vt:lpstr>Diversity</vt:lpstr>
      <vt:lpstr>Hopes for community</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Diversity, Otherness and Privilege</dc:title>
  <dc:creator>Emma Pavey</dc:creator>
  <cp:lastModifiedBy>Emma Pavey</cp:lastModifiedBy>
  <cp:revision>62</cp:revision>
  <cp:lastPrinted>2019-07-18T09:00:08Z</cp:lastPrinted>
  <dcterms:created xsi:type="dcterms:W3CDTF">2019-06-03T13:22:22Z</dcterms:created>
  <dcterms:modified xsi:type="dcterms:W3CDTF">2019-07-18T13:02:44Z</dcterms:modified>
</cp:coreProperties>
</file>